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" ContentType="image/tif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815" r:id="rId1"/>
  </p:sldMasterIdLst>
  <p:notesMasterIdLst>
    <p:notesMasterId r:id="rId28"/>
  </p:notesMasterIdLst>
  <p:sldIdLst>
    <p:sldId id="269" r:id="rId2"/>
    <p:sldId id="395" r:id="rId3"/>
    <p:sldId id="402" r:id="rId4"/>
    <p:sldId id="397" r:id="rId5"/>
    <p:sldId id="420" r:id="rId6"/>
    <p:sldId id="421" r:id="rId7"/>
    <p:sldId id="401" r:id="rId8"/>
    <p:sldId id="419" r:id="rId9"/>
    <p:sldId id="424" r:id="rId10"/>
    <p:sldId id="403" r:id="rId11"/>
    <p:sldId id="404" r:id="rId12"/>
    <p:sldId id="409" r:id="rId13"/>
    <p:sldId id="423" r:id="rId14"/>
    <p:sldId id="422" r:id="rId15"/>
    <p:sldId id="408" r:id="rId16"/>
    <p:sldId id="398" r:id="rId17"/>
    <p:sldId id="399" r:id="rId18"/>
    <p:sldId id="417" r:id="rId19"/>
    <p:sldId id="416" r:id="rId20"/>
    <p:sldId id="406" r:id="rId21"/>
    <p:sldId id="412" r:id="rId22"/>
    <p:sldId id="418" r:id="rId23"/>
    <p:sldId id="410" r:id="rId24"/>
    <p:sldId id="411" r:id="rId25"/>
    <p:sldId id="414" r:id="rId26"/>
    <p:sldId id="396" r:id="rId27"/>
  </p:sldIdLst>
  <p:sldSz cx="9144000" cy="6858000" type="screen4x3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4565"/>
    <a:srgbClr val="A3F1FF"/>
    <a:srgbClr val="0E335A"/>
    <a:srgbClr val="68C2E7"/>
    <a:srgbClr val="C0FBFE"/>
    <a:srgbClr val="194172"/>
    <a:srgbClr val="476DAB"/>
    <a:srgbClr val="59C6E7"/>
    <a:srgbClr val="9BFEFF"/>
    <a:srgbClr val="09345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98" autoAdjust="0"/>
    <p:restoredTop sz="93588" autoAdjust="0"/>
  </p:normalViewPr>
  <p:slideViewPr>
    <p:cSldViewPr snapToGrid="0">
      <p:cViewPr varScale="1">
        <p:scale>
          <a:sx n="81" d="100"/>
          <a:sy n="81" d="100"/>
        </p:scale>
        <p:origin x="437" y="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B3A7160-8917-4CEF-ABA3-DDFF655D0086}" type="datetimeFigureOut">
              <a:rPr lang="en-US" smtClean="0"/>
              <a:t>04-Jul-22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1241425"/>
            <a:ext cx="4464050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23763D5-33C5-452F-8FE8-AA1F202ECB6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1432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763D5-33C5-452F-8FE8-AA1F202ECB6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7333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1241425"/>
            <a:ext cx="4464050" cy="33496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3763D5-33C5-452F-8FE8-AA1F202ECB62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484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323472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381549"/>
            <a:ext cx="9144000" cy="494248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 flipV="1">
            <a:off x="0" y="558265"/>
            <a:ext cx="9144000" cy="10509"/>
          </a:xfrm>
          <a:prstGeom prst="line">
            <a:avLst/>
          </a:prstGeom>
          <a:ln w="19050">
            <a:solidFill>
              <a:srgbClr val="000099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208851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alphaModFix amt="4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61809" y="6540420"/>
            <a:ext cx="2057400" cy="23695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00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bg>
      <p:bgPr>
        <a:blipFill dpi="0" rotWithShape="1">
          <a:blip r:embed="rId2">
            <a:alphaModFix amt="41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28193" y="6460847"/>
            <a:ext cx="2057400" cy="39715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0156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bg>
      <p:bgPr>
        <a:blipFill dpi="0" rotWithShape="1">
          <a:blip r:embed="rId2">
            <a:alphaModFix amt="69000"/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28193" y="6460847"/>
            <a:ext cx="2057400" cy="39715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549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rgbClr val="0E3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9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28193" y="6460847"/>
            <a:ext cx="2057400" cy="39715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4" b="37221"/>
          <a:stretch/>
        </p:blipFill>
        <p:spPr>
          <a:xfrm>
            <a:off x="7365390" y="-68095"/>
            <a:ext cx="1921989" cy="214008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479219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82756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solidFill>
          <a:srgbClr val="0E3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9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17323" y="6430579"/>
            <a:ext cx="2426677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dirty="0" smtClean="0"/>
              <a:t>Публично представяне                        5 юли 2022 г., зала "М. Дринов“</a:t>
            </a:r>
            <a:r>
              <a:rPr lang="en-US" dirty="0" smtClean="0"/>
              <a:t> - </a:t>
            </a:r>
            <a:r>
              <a:rPr lang="bg-BG" dirty="0" smtClean="0"/>
              <a:t>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28193" y="6460847"/>
            <a:ext cx="2057400" cy="39715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5" b="409"/>
          <a:stretch/>
        </p:blipFill>
        <p:spPr>
          <a:xfrm>
            <a:off x="7461115" y="9729"/>
            <a:ext cx="1826264" cy="339495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479219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5" b="409"/>
          <a:stretch/>
        </p:blipFill>
        <p:spPr>
          <a:xfrm rot="10800000">
            <a:off x="7461115" y="2950127"/>
            <a:ext cx="1826264" cy="339495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52621716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solidFill>
          <a:srgbClr val="0E33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9345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928193" y="6460847"/>
            <a:ext cx="2057400" cy="397153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5" b="409"/>
          <a:stretch/>
        </p:blipFill>
        <p:spPr>
          <a:xfrm>
            <a:off x="7461115" y="-68095"/>
            <a:ext cx="1826264" cy="339495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  <p:cxnSp>
        <p:nvCxnSpPr>
          <p:cNvPr id="8" name="Straight Connector 7"/>
          <p:cNvCxnSpPr/>
          <p:nvPr userDrawn="1"/>
        </p:nvCxnSpPr>
        <p:spPr>
          <a:xfrm>
            <a:off x="0" y="6479219"/>
            <a:ext cx="9144000" cy="0"/>
          </a:xfrm>
          <a:prstGeom prst="line">
            <a:avLst/>
          </a:prstGeom>
          <a:ln w="127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845" b="409"/>
          <a:stretch/>
        </p:blipFill>
        <p:spPr>
          <a:xfrm>
            <a:off x="7455536" y="3214792"/>
            <a:ext cx="1826264" cy="3394955"/>
          </a:xfrm>
          <a:prstGeom prst="rect">
            <a:avLst/>
          </a:prstGeom>
          <a:ln>
            <a:noFill/>
          </a:ln>
          <a:effectLst>
            <a:softEdge rad="254000"/>
          </a:effectLst>
        </p:spPr>
      </p:pic>
    </p:spTree>
    <p:extLst>
      <p:ext uri="{BB962C8B-B14F-4D97-AF65-F5344CB8AC3E}">
        <p14:creationId xmlns:p14="http://schemas.microsoft.com/office/powerpoint/2010/main" val="388855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6497679"/>
            <a:ext cx="9144000" cy="37874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213978" y="6436530"/>
            <a:ext cx="2907122" cy="422476"/>
          </a:xfrm>
          <a:prstGeom prst="rect">
            <a:avLst/>
          </a:prstGeom>
        </p:spPr>
        <p:txBody>
          <a:bodyPr/>
          <a:lstStyle>
            <a:lvl1pPr>
              <a:defRPr sz="1200" i="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92686" y="6430579"/>
            <a:ext cx="2075714" cy="418712"/>
          </a:xfrm>
          <a:prstGeom prst="rect">
            <a:avLst/>
          </a:prstGeom>
        </p:spPr>
        <p:txBody>
          <a:bodyPr/>
          <a:lstStyle>
            <a:lvl1pPr algn="ctr">
              <a:defRPr sz="1200">
                <a:solidFill>
                  <a:schemeClr val="bg1"/>
                </a:solidFill>
                <a:latin typeface="Arial Narrow" panose="020B0606020202030204" pitchFamily="34" charset="0"/>
                <a:cs typeface="Arial" panose="020B0604020202020204" pitchFamily="34" charset="0"/>
              </a:defRPr>
            </a:lvl1pPr>
          </a:lstStyle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3761809" y="6540420"/>
            <a:ext cx="2057400" cy="236957"/>
          </a:xfrm>
          <a:prstGeom prst="rect">
            <a:avLst/>
          </a:prstGeom>
        </p:spPr>
        <p:txBody>
          <a:bodyPr/>
          <a:lstStyle>
            <a:lvl1pPr>
              <a:defRPr sz="1200">
                <a:solidFill>
                  <a:schemeClr val="bg1"/>
                </a:solidFill>
                <a:latin typeface="Arial Narrow" panose="020B0606020202030204" pitchFamily="34" charset="0"/>
              </a:defRPr>
            </a:lvl1pPr>
          </a:lstStyle>
          <a:p>
            <a:pPr algn="ctr"/>
            <a:r>
              <a:rPr lang="bg-BG" dirty="0" smtClean="0"/>
              <a:t>КП-06-ДК1/5/2021</a:t>
            </a:r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582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0" y="-1"/>
            <a:ext cx="9144000" cy="558265"/>
          </a:xfrm>
          <a:prstGeom prst="rect">
            <a:avLst/>
          </a:prstGeom>
          <a:solidFill>
            <a:srgbClr val="00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22468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fad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2000">
              <a:schemeClr val="accent1">
                <a:lumMod val="5000"/>
                <a:lumOff val="95000"/>
              </a:schemeClr>
            </a:gs>
            <a:gs pos="54000">
              <a:schemeClr val="accent1">
                <a:lumMod val="45000"/>
                <a:lumOff val="55000"/>
                <a:alpha val="90000"/>
              </a:schemeClr>
            </a:gs>
            <a:gs pos="32000">
              <a:schemeClr val="accent1">
                <a:lumMod val="45000"/>
                <a:lumOff val="55000"/>
              </a:schemeClr>
            </a:gs>
            <a:gs pos="8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974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2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28" r:id="rId9"/>
  </p:sldLayoutIdLst>
  <p:transition spd="slow">
    <p:fade/>
  </p:transition>
  <p:timing>
    <p:tnLst>
      <p:par>
        <p:cTn id="1" dur="indefinite" restart="never" nodeType="tmRoot"/>
      </p:par>
    </p:tnLst>
  </p:timing>
  <p:hf hdr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6.ti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5.png"/><Relationship Id="rId5" Type="http://schemas.openxmlformats.org/officeDocument/2006/relationships/image" Target="../media/image24.tif"/><Relationship Id="rId4" Type="http://schemas.openxmlformats.org/officeDocument/2006/relationships/image" Target="../media/image23.wmf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2315"/>
          <a:stretch/>
        </p:blipFill>
        <p:spPr>
          <a:xfrm>
            <a:off x="1" y="-14623"/>
            <a:ext cx="9144000" cy="68726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01656" y="254524"/>
            <a:ext cx="69475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ТЪРСЕНЕ НА ЛИГАНДИ, ДЕБЛОКИРАЩИ ВРОДЕНИЯ ИМУНЕН ОТГОВОР В ЗАРАЗЕНИ ОТ </a:t>
            </a:r>
            <a:r>
              <a:rPr lang="ru-RU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SARS-Co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V</a:t>
            </a:r>
            <a:r>
              <a:rPr lang="ru-RU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-2 </a:t>
            </a:r>
            <a:r>
              <a:rPr lang="ru-RU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ВИРУС КЛЕТКИ</a:t>
            </a:r>
            <a:endParaRPr lang="en-US" sz="3600" b="1" dirty="0">
              <a:solidFill>
                <a:schemeClr val="bg1"/>
              </a:solidFill>
              <a:latin typeface="SimSun" panose="02010600030101010101" pitchFamily="2" charset="-122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7499120" y="6386607"/>
            <a:ext cx="162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SARSIMM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69696" y="5506779"/>
            <a:ext cx="3462948" cy="1226681"/>
            <a:chOff x="204380" y="5506779"/>
            <a:chExt cx="3462948" cy="1226681"/>
          </a:xfrm>
        </p:grpSpPr>
        <p:sp>
          <p:nvSpPr>
            <p:cNvPr id="12" name="TextBox 11"/>
            <p:cNvSpPr txBox="1"/>
            <p:nvPr/>
          </p:nvSpPr>
          <p:spPr>
            <a:xfrm>
              <a:off x="204380" y="6302573"/>
              <a:ext cx="3462948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bg-BG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Проект КП-06-ДК1/5/2021</a:t>
              </a:r>
            </a:p>
          </p:txBody>
        </p:sp>
        <p:pic>
          <p:nvPicPr>
            <p:cNvPr id="3076" name="Picture 4" descr="Hom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5" t="-5630"/>
            <a:stretch/>
          </p:blipFill>
          <p:spPr bwMode="auto">
            <a:xfrm>
              <a:off x="301656" y="5506779"/>
              <a:ext cx="2638133" cy="76358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4924890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Инхибиране</a:t>
            </a:r>
            <a:r>
              <a:rPr lang="bg-BG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на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Изследван е механизма на блокиране на транспорта на </a:t>
            </a:r>
            <a:r>
              <a:rPr lang="en-US" sz="2200" dirty="0">
                <a:solidFill>
                  <a:schemeClr val="bg1"/>
                </a:solidFill>
              </a:rPr>
              <a:t>m</a:t>
            </a:r>
            <a:r>
              <a:rPr lang="en-US" sz="2200" dirty="0" smtClean="0">
                <a:solidFill>
                  <a:schemeClr val="bg1"/>
                </a:solidFill>
              </a:rPr>
              <a:t>RNA</a:t>
            </a:r>
            <a:r>
              <a:rPr lang="bg-BG" sz="2200" dirty="0" smtClean="0">
                <a:solidFill>
                  <a:schemeClr val="bg1"/>
                </a:solidFill>
              </a:rPr>
              <a:t> от ядрото в цитоплазмата: 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взаимодействие на </a:t>
            </a:r>
            <a:r>
              <a:rPr lang="en-US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ORF6 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с </a:t>
            </a:r>
            <a:r>
              <a:rPr lang="en-US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RAE1</a:t>
            </a:r>
            <a:endParaRPr lang="en-US" sz="2200" dirty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10" name="ezgif.com-gif-maker-rae1-orf6-mem">
            <a:hlinkClick r:id="" action="ppaction://media"/>
            <a:extLst>
              <a:ext uri="{FF2B5EF4-FFF2-40B4-BE49-F238E27FC236}">
                <a16:creationId xmlns:a16="http://schemas.microsoft.com/office/drawing/2014/main" id="{B874088B-24FD-AA69-04D3-CF734B2E20F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6048" y="2605793"/>
            <a:ext cx="3587486" cy="334669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4213288" y="2797846"/>
            <a:ext cx="3130034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Валидиране на моделите (мембрана и участващи в процеса протеини), както и на </a:t>
            </a:r>
            <a:r>
              <a:rPr lang="bg-BG" sz="2200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симулационната</a:t>
            </a:r>
            <a:r>
              <a:rPr lang="bg-BG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методика</a:t>
            </a:r>
            <a:endParaRPr lang="en-US" sz="2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0105373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00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Инхибиране</a:t>
            </a:r>
            <a:r>
              <a:rPr lang="bg-BG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на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>
                <a:solidFill>
                  <a:schemeClr val="bg1"/>
                </a:solidFill>
              </a:rPr>
              <a:t>Блокира транспорта на </a:t>
            </a:r>
            <a:r>
              <a:rPr lang="en-US" sz="2200" dirty="0">
                <a:solidFill>
                  <a:schemeClr val="bg1"/>
                </a:solidFill>
              </a:rPr>
              <a:t>m</a:t>
            </a:r>
            <a:r>
              <a:rPr lang="en-US" sz="2200" dirty="0" smtClean="0">
                <a:solidFill>
                  <a:schemeClr val="bg1"/>
                </a:solidFill>
              </a:rPr>
              <a:t>RNA</a:t>
            </a:r>
            <a:r>
              <a:rPr lang="bg-BG" sz="2200" dirty="0" smtClean="0">
                <a:solidFill>
                  <a:schemeClr val="bg1"/>
                </a:solidFill>
              </a:rPr>
              <a:t> </a:t>
            </a:r>
            <a:r>
              <a:rPr lang="bg-BG" sz="2200" dirty="0">
                <a:solidFill>
                  <a:schemeClr val="bg1"/>
                </a:solidFill>
              </a:rPr>
              <a:t>от ядрото в цитоплазмата </a:t>
            </a:r>
            <a:r>
              <a:rPr lang="bg-BG" sz="2200" dirty="0" smtClean="0">
                <a:solidFill>
                  <a:schemeClr val="bg1"/>
                </a:solidFill>
              </a:rPr>
              <a:t>(клетъчна локализация на </a:t>
            </a:r>
            <a:r>
              <a:rPr lang="en-US" sz="2200" dirty="0" smtClean="0">
                <a:solidFill>
                  <a:schemeClr val="bg1"/>
                </a:solidFill>
              </a:rPr>
              <a:t>RAE1</a:t>
            </a:r>
            <a:r>
              <a:rPr lang="bg-BG" sz="2200" dirty="0" smtClean="0">
                <a:solidFill>
                  <a:schemeClr val="bg1"/>
                </a:solidFill>
              </a:rPr>
              <a:t> при </a:t>
            </a:r>
            <a:r>
              <a:rPr lang="bg-BG" sz="2200" dirty="0" err="1" smtClean="0">
                <a:solidFill>
                  <a:schemeClr val="bg1"/>
                </a:solidFill>
              </a:rPr>
              <a:t>свръхекспресия</a:t>
            </a:r>
            <a:r>
              <a:rPr lang="bg-BG" sz="2200" dirty="0" smtClean="0">
                <a:solidFill>
                  <a:schemeClr val="bg1"/>
                </a:solidFill>
              </a:rPr>
              <a:t> на </a:t>
            </a:r>
            <a:r>
              <a:rPr lang="en-US" sz="2200" dirty="0" smtClean="0">
                <a:solidFill>
                  <a:schemeClr val="bg1"/>
                </a:solidFill>
              </a:rPr>
              <a:t>ORF6</a:t>
            </a:r>
            <a:r>
              <a:rPr lang="bg-BG" sz="2200" dirty="0" smtClean="0">
                <a:solidFill>
                  <a:schemeClr val="bg1"/>
                </a:solidFill>
              </a:rPr>
              <a:t>)</a:t>
            </a:r>
            <a:endParaRPr lang="en-US" sz="22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6562" y="2416481"/>
            <a:ext cx="7074642" cy="3206171"/>
            <a:chOff x="2397659" y="1703394"/>
            <a:chExt cx="8970372" cy="406530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940" y="3963961"/>
              <a:ext cx="1777666" cy="1777666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1087" y="3963961"/>
              <a:ext cx="1788695" cy="1788695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729" y="3963961"/>
              <a:ext cx="1788695" cy="1788695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298" y="3963961"/>
              <a:ext cx="1804733" cy="1804733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9224" y="2132377"/>
              <a:ext cx="1789200" cy="1789200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63298" y="2132377"/>
              <a:ext cx="1789200" cy="17892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11940" y="2132377"/>
              <a:ext cx="1789200" cy="1789200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60582" y="2132377"/>
              <a:ext cx="1789200" cy="17892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4501339" y="1714354"/>
              <a:ext cx="958727" cy="4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DAPI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8263066" y="1711596"/>
              <a:ext cx="958727" cy="4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ORF6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6264571" y="1731969"/>
              <a:ext cx="958727" cy="4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Rae1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9989583" y="1703394"/>
              <a:ext cx="1193451" cy="4682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Merge</a:t>
              </a:r>
              <a:endParaRPr lang="en-US" dirty="0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2641865" y="2506684"/>
              <a:ext cx="1367359" cy="7024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500" dirty="0" smtClean="0">
                  <a:solidFill>
                    <a:schemeClr val="bg1"/>
                  </a:solidFill>
                </a:rPr>
                <a:t>Контролни </a:t>
              </a:r>
              <a:r>
                <a:rPr lang="en-US" sz="1500" dirty="0" smtClean="0">
                  <a:solidFill>
                    <a:schemeClr val="bg1"/>
                  </a:solidFill>
                </a:rPr>
                <a:t>PC3</a:t>
              </a:r>
              <a:r>
                <a:rPr lang="bg-BG" sz="1500" dirty="0" smtClean="0">
                  <a:solidFill>
                    <a:schemeClr val="bg1"/>
                  </a:solidFill>
                </a:rPr>
                <a:t> клетки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2397659" y="4279834"/>
              <a:ext cx="1671113" cy="99513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500" dirty="0" smtClean="0">
                  <a:solidFill>
                    <a:schemeClr val="bg1"/>
                  </a:solidFill>
                </a:rPr>
                <a:t>PC3 </a:t>
              </a:r>
              <a:r>
                <a:rPr lang="bg-BG" sz="1500" dirty="0" err="1" smtClean="0">
                  <a:solidFill>
                    <a:schemeClr val="bg1"/>
                  </a:solidFill>
                </a:rPr>
                <a:t>свръхекс</a:t>
              </a:r>
              <a:r>
                <a:rPr lang="en-US" sz="1500" dirty="0" smtClean="0">
                  <a:solidFill>
                    <a:schemeClr val="bg1"/>
                  </a:solidFill>
                </a:rPr>
                <a:t>-</a:t>
              </a:r>
              <a:r>
                <a:rPr lang="bg-BG" sz="1500" dirty="0" err="1" smtClean="0">
                  <a:solidFill>
                    <a:schemeClr val="bg1"/>
                  </a:solidFill>
                </a:rPr>
                <a:t>пресиращи</a:t>
              </a:r>
              <a:r>
                <a:rPr lang="bg-BG" sz="1500" dirty="0" smtClean="0">
                  <a:solidFill>
                    <a:schemeClr val="bg1"/>
                  </a:solidFill>
                </a:rPr>
                <a:t> </a:t>
              </a:r>
              <a:endParaRPr lang="en-US" sz="1500" dirty="0" smtClean="0">
                <a:solidFill>
                  <a:schemeClr val="bg1"/>
                </a:solidFill>
              </a:endParaRPr>
            </a:p>
            <a:p>
              <a:r>
                <a:rPr lang="af-ZA" sz="1500" dirty="0" smtClean="0">
                  <a:solidFill>
                    <a:schemeClr val="bg1"/>
                  </a:solidFill>
                </a:rPr>
                <a:t>O</a:t>
              </a:r>
              <a:r>
                <a:rPr lang="en-US" sz="1500" dirty="0" smtClean="0">
                  <a:solidFill>
                    <a:schemeClr val="bg1"/>
                  </a:solidFill>
                </a:rPr>
                <a:t>RF</a:t>
              </a:r>
              <a:r>
                <a:rPr lang="af-ZA" sz="1500" dirty="0" smtClean="0">
                  <a:solidFill>
                    <a:schemeClr val="bg1"/>
                  </a:solidFill>
                </a:rPr>
                <a:t>6</a:t>
              </a:r>
              <a:endParaRPr lang="en-US" sz="1500" dirty="0">
                <a:solidFill>
                  <a:schemeClr val="bg1"/>
                </a:solidFill>
              </a:endParaRPr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56562" y="5695176"/>
            <a:ext cx="576446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Методика за изследване на кандидат-</a:t>
            </a:r>
            <a:r>
              <a:rPr lang="bg-BG" sz="22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лиганди</a:t>
            </a:r>
            <a:endParaRPr lang="en-US" sz="2200" dirty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7254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36322" y="594991"/>
            <a:ext cx="71205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Инхибиране</a:t>
            </a:r>
            <a:r>
              <a:rPr lang="bg-BG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на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Кандидат-</a:t>
            </a:r>
            <a:r>
              <a:rPr lang="bg-BG" sz="2200" dirty="0" err="1" smtClean="0">
                <a:solidFill>
                  <a:schemeClr val="bg1"/>
                </a:solidFill>
              </a:rPr>
              <a:t>лиганд</a:t>
            </a:r>
            <a:r>
              <a:rPr lang="bg-BG" sz="2200" dirty="0" smtClean="0">
                <a:solidFill>
                  <a:schemeClr val="bg1"/>
                </a:solidFill>
              </a:rPr>
              <a:t>, блокиращ С-края на </a:t>
            </a:r>
            <a:r>
              <a:rPr lang="en-US" sz="2200" dirty="0" smtClean="0">
                <a:solidFill>
                  <a:schemeClr val="bg1"/>
                </a:solidFill>
              </a:rPr>
              <a:t>ORF6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8" name="ezgif.com-gif-maker-orf6-cterm-mem">
            <a:hlinkClick r:id="" action="ppaction://media"/>
            <a:extLst>
              <a:ext uri="{FF2B5EF4-FFF2-40B4-BE49-F238E27FC236}">
                <a16:creationId xmlns:a16="http://schemas.microsoft.com/office/drawing/2014/main" id="{C6E7EDE4-8213-E1EE-83AB-CB6AEACEAC4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958" y="2105653"/>
            <a:ext cx="3040174" cy="3958988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3473975" y="2236274"/>
            <a:ext cx="4076896" cy="34086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Идентифициран е 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протеин, </a:t>
            </a:r>
            <a:r>
              <a:rPr lang="bg-BG" sz="2200" i="1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ефективно блокиращ 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активността на </a:t>
            </a:r>
            <a:r>
              <a:rPr lang="en-US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ORF6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>
              <a:spcAft>
                <a:spcPts val="900"/>
              </a:spcAft>
            </a:pPr>
            <a:r>
              <a:rPr lang="bg-BG" sz="2200" i="1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bg-BG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</a:t>
            </a:r>
            <a:r>
              <a:rPr lang="bg-BG" sz="2200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silico</a:t>
            </a:r>
            <a:r>
              <a:rPr lang="en-US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+ </a:t>
            </a:r>
            <a:r>
              <a:rPr lang="bg-BG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200" i="1" dirty="0">
                <a:solidFill>
                  <a:schemeClr val="bg1"/>
                </a:solidFill>
              </a:rPr>
              <a:t>in </a:t>
            </a:r>
            <a:r>
              <a:rPr lang="en-US" sz="2200" i="1" dirty="0" smtClean="0">
                <a:solidFill>
                  <a:schemeClr val="bg1"/>
                </a:solidFill>
              </a:rPr>
              <a:t>vitro</a:t>
            </a:r>
            <a:r>
              <a:rPr lang="bg-BG" sz="2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Изследвана е 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токсичността на </a:t>
            </a:r>
            <a:r>
              <a:rPr lang="en-US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ORF6</a:t>
            </a:r>
            <a:endParaRPr lang="bg-BG" sz="2200" i="1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Изследван е механизма на 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влияние на </a:t>
            </a:r>
            <a:r>
              <a:rPr lang="en-US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ORF6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върху клетъчното делене</a:t>
            </a:r>
            <a:endParaRPr lang="en-US" sz="2200" i="1" dirty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92565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50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356" y="1518229"/>
            <a:ext cx="6419199" cy="4241756"/>
          </a:xfrm>
          <a:prstGeom prst="rect">
            <a:avLst/>
          </a:prstGeom>
          <a:solidFill>
            <a:srgbClr val="0E3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4886" y="1730892"/>
            <a:ext cx="588613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1"/>
                </a:solidFill>
              </a:rPr>
              <a:t>Изпълнява множество функции, критични за размножението на вируса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1"/>
                </a:solidFill>
              </a:rPr>
              <a:t>Част от </a:t>
            </a:r>
            <a:r>
              <a:rPr lang="ru-RU" sz="2400" dirty="0" smtClean="0">
                <a:solidFill>
                  <a:schemeClr val="bg1"/>
                </a:solidFill>
              </a:rPr>
              <a:t>репликазно-транскриптазния </a:t>
            </a:r>
            <a:r>
              <a:rPr lang="ru-RU" sz="2400" dirty="0">
                <a:solidFill>
                  <a:schemeClr val="bg1"/>
                </a:solidFill>
              </a:rPr>
              <a:t>комплекс на </a:t>
            </a:r>
            <a:r>
              <a:rPr lang="en-US" sz="2400" dirty="0" smtClean="0">
                <a:solidFill>
                  <a:schemeClr val="bg1"/>
                </a:solidFill>
              </a:rPr>
              <a:t>SARS-CoV-2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ru-RU" sz="2400" dirty="0">
                <a:solidFill>
                  <a:schemeClr val="bg1"/>
                </a:solidFill>
              </a:rPr>
              <a:t>Свързва се </a:t>
            </a:r>
            <a:r>
              <a:rPr lang="bg-BG" sz="2400" dirty="0" smtClean="0">
                <a:solidFill>
                  <a:schemeClr val="bg1"/>
                </a:solidFill>
              </a:rPr>
              <a:t>с </a:t>
            </a:r>
            <a:r>
              <a:rPr lang="ru-RU" sz="2400" dirty="0" smtClean="0">
                <a:solidFill>
                  <a:schemeClr val="bg1"/>
                </a:solidFill>
              </a:rPr>
              <a:t>TBK1</a:t>
            </a:r>
            <a:endParaRPr lang="ru-RU" sz="24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24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Блокира </a:t>
            </a:r>
            <a:r>
              <a:rPr lang="bg-BG" sz="24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интерфероновите</a:t>
            </a: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пътища</a:t>
            </a:r>
          </a:p>
          <a:p>
            <a:pPr algn="ctr"/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Блокира се </a:t>
            </a:r>
          </a:p>
          <a:p>
            <a:pPr algn="ctr">
              <a:spcAft>
                <a:spcPts val="1200"/>
              </a:spcAft>
            </a:pPr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имунния отговор на клетката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Хеликазата</a:t>
            </a: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NSP13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64445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510361" y="2151588"/>
            <a:ext cx="3083444" cy="2069538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707170" y="2151588"/>
            <a:ext cx="3560896" cy="3959257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295343"/>
            <a:ext cx="7120548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NSP13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3</a:t>
            </a:r>
            <a:r>
              <a:rPr lang="en-US" sz="2200" dirty="0" smtClean="0">
                <a:solidFill>
                  <a:schemeClr val="bg1"/>
                </a:solidFill>
              </a:rPr>
              <a:t>D </a:t>
            </a:r>
            <a:r>
              <a:rPr lang="bg-BG" sz="2200" dirty="0">
                <a:solidFill>
                  <a:schemeClr val="bg1"/>
                </a:solidFill>
              </a:rPr>
              <a:t>м</a:t>
            </a:r>
            <a:r>
              <a:rPr lang="bg-BG" sz="2200" dirty="0" smtClean="0">
                <a:solidFill>
                  <a:schemeClr val="bg1"/>
                </a:solidFill>
              </a:rPr>
              <a:t>одел на </a:t>
            </a:r>
            <a:r>
              <a:rPr lang="bg-BG" sz="2200" dirty="0" err="1" smtClean="0">
                <a:solidFill>
                  <a:schemeClr val="bg1"/>
                </a:solidFill>
              </a:rPr>
              <a:t>хеликазата</a:t>
            </a:r>
            <a:r>
              <a:rPr lang="bg-BG" sz="2200" dirty="0" smtClean="0">
                <a:solidFill>
                  <a:schemeClr val="bg1"/>
                </a:solidFill>
              </a:rPr>
              <a:t> на </a:t>
            </a:r>
            <a:r>
              <a:rPr lang="en-US" sz="2200" dirty="0" smtClean="0">
                <a:solidFill>
                  <a:schemeClr val="bg1"/>
                </a:solidFill>
              </a:rPr>
              <a:t>SARS-CoV-2</a:t>
            </a:r>
            <a:endParaRPr lang="bg-BG" sz="2200" dirty="0" smtClean="0">
              <a:solidFill>
                <a:schemeClr val="bg1"/>
              </a:solidFill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Модел на </a:t>
            </a:r>
            <a:r>
              <a:rPr lang="bg-BG" sz="2200" dirty="0" err="1" smtClean="0">
                <a:solidFill>
                  <a:schemeClr val="bg1"/>
                </a:solidFill>
              </a:rPr>
              <a:t>репликазно-транскриптазния</a:t>
            </a:r>
            <a:r>
              <a:rPr lang="bg-BG" sz="2200" dirty="0" smtClean="0">
                <a:solidFill>
                  <a:schemeClr val="bg1"/>
                </a:solidFill>
              </a:rPr>
              <a:t> комплекс на </a:t>
            </a:r>
            <a:r>
              <a:rPr lang="en-US" sz="2200" dirty="0" smtClean="0">
                <a:solidFill>
                  <a:schemeClr val="bg1"/>
                </a:solidFill>
              </a:rPr>
              <a:t>SARS-CoV-2</a:t>
            </a:r>
            <a:r>
              <a:rPr lang="bg-BG" sz="2200" dirty="0" smtClean="0">
                <a:solidFill>
                  <a:schemeClr val="bg1"/>
                </a:solidFill>
              </a:rPr>
              <a:t> 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9" name="Google Shape;107;p19"/>
          <p:cNvPicPr preferRelativeResize="0"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738510" y="2180960"/>
            <a:ext cx="3519482" cy="3909177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7" b="4036"/>
          <a:stretch/>
        </p:blipFill>
        <p:spPr>
          <a:xfrm>
            <a:off x="558724" y="2188169"/>
            <a:ext cx="3004446" cy="1999496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13" name="TextBox 12"/>
          <p:cNvSpPr txBox="1"/>
          <p:nvPr/>
        </p:nvSpPr>
        <p:spPr>
          <a:xfrm>
            <a:off x="409757" y="4616911"/>
            <a:ext cx="3169806" cy="11449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Aft>
                <a:spcPts val="300"/>
              </a:spcAft>
              <a:buFont typeface="Wingdings" panose="05000000000000000000" pitchFamily="2" charset="2"/>
              <a:buChar char="§"/>
            </a:pPr>
            <a:r>
              <a:rPr lang="bg-BG" sz="1900" dirty="0" smtClean="0">
                <a:solidFill>
                  <a:schemeClr val="bg1"/>
                </a:solidFill>
              </a:rPr>
              <a:t>Идентифицирани и квантифицирани са джобове, подходящи за </a:t>
            </a:r>
            <a:r>
              <a:rPr lang="bg-BG" sz="19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свързване на </a:t>
            </a:r>
            <a:r>
              <a:rPr lang="bg-BG" sz="19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лиганди</a:t>
            </a:r>
            <a:endParaRPr lang="en-US" sz="1900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5113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46751" y="1779071"/>
            <a:ext cx="3318235" cy="4324415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295343"/>
            <a:ext cx="71205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NSP13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Свързване на </a:t>
            </a:r>
            <a:r>
              <a:rPr lang="en-US" sz="2200" dirty="0" smtClean="0">
                <a:solidFill>
                  <a:schemeClr val="bg1"/>
                </a:solidFill>
              </a:rPr>
              <a:t>NSP13 </a:t>
            </a:r>
            <a:r>
              <a:rPr lang="bg-BG" sz="2200" dirty="0" smtClean="0">
                <a:solidFill>
                  <a:schemeClr val="bg1"/>
                </a:solidFill>
              </a:rPr>
              <a:t>с </a:t>
            </a:r>
            <a:r>
              <a:rPr lang="en-US" sz="2200" dirty="0" smtClean="0">
                <a:solidFill>
                  <a:schemeClr val="bg1"/>
                </a:solidFill>
              </a:rPr>
              <a:t>TBK1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ezgif.com-gif-maker-tbk1-nsp13">
            <a:hlinkClick r:id="" action="ppaction://media"/>
            <a:extLst>
              <a:ext uri="{FF2B5EF4-FFF2-40B4-BE49-F238E27FC236}">
                <a16:creationId xmlns:a16="http://schemas.microsoft.com/office/drawing/2014/main" id="{9FDC2B80-D13A-FF77-DAB3-ACC5E7F695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4522"/>
          <a:stretch/>
        </p:blipFill>
        <p:spPr>
          <a:xfrm>
            <a:off x="537325" y="1745332"/>
            <a:ext cx="3380589" cy="4383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/>
          <p:cNvSpPr txBox="1"/>
          <p:nvPr/>
        </p:nvSpPr>
        <p:spPr>
          <a:xfrm>
            <a:off x="4135253" y="1926376"/>
            <a:ext cx="3371334" cy="39472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bg-BG" sz="1900" dirty="0" smtClean="0">
                <a:solidFill>
                  <a:schemeClr val="bg1"/>
                </a:solidFill>
              </a:rPr>
              <a:t>Определени </a:t>
            </a:r>
            <a:r>
              <a:rPr lang="bg-BG" sz="1900" dirty="0">
                <a:solidFill>
                  <a:schemeClr val="bg1"/>
                </a:solidFill>
              </a:rPr>
              <a:t>са критични </a:t>
            </a:r>
            <a:r>
              <a:rPr lang="bg-BG" sz="1900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контактни сайтове </a:t>
            </a:r>
            <a:r>
              <a:rPr lang="bg-BG" sz="1900" dirty="0">
                <a:solidFill>
                  <a:schemeClr val="bg1"/>
                </a:solidFill>
              </a:rPr>
              <a:t>на </a:t>
            </a:r>
            <a:r>
              <a:rPr lang="en-US" sz="1900" dirty="0">
                <a:solidFill>
                  <a:schemeClr val="bg1"/>
                </a:solidFill>
              </a:rPr>
              <a:t>NSP13</a:t>
            </a:r>
            <a:r>
              <a:rPr lang="bg-BG" sz="1900" dirty="0">
                <a:solidFill>
                  <a:schemeClr val="bg1"/>
                </a:solidFill>
              </a:rPr>
              <a:t> </a:t>
            </a:r>
            <a:r>
              <a:rPr lang="bg-BG" sz="1900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за свързване с </a:t>
            </a:r>
            <a:r>
              <a:rPr lang="en-US" sz="1900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NSP8 </a:t>
            </a:r>
            <a:r>
              <a:rPr lang="bg-BG" sz="1900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и </a:t>
            </a:r>
            <a:r>
              <a:rPr lang="en-US" sz="19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TBK1</a:t>
            </a:r>
            <a:endParaRPr lang="bg-BG" sz="19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bg-BG" sz="1900" dirty="0" smtClean="0">
                <a:solidFill>
                  <a:schemeClr val="bg1"/>
                </a:solidFill>
              </a:rPr>
              <a:t>Построени са матрици на подобие</a:t>
            </a: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bg-BG" sz="1900" dirty="0" smtClean="0">
                <a:solidFill>
                  <a:schemeClr val="bg1"/>
                </a:solidFill>
              </a:rPr>
              <a:t>Проведен е </a:t>
            </a:r>
            <a:r>
              <a:rPr lang="bg-BG" sz="19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скрийнинг</a:t>
            </a:r>
            <a:r>
              <a:rPr lang="bg-BG" sz="19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на библиотеки </a:t>
            </a:r>
            <a:r>
              <a:rPr lang="bg-BG" sz="1900" dirty="0" smtClean="0">
                <a:solidFill>
                  <a:schemeClr val="bg1"/>
                </a:solidFill>
              </a:rPr>
              <a:t>за синтетични и природни биологично активни препарати</a:t>
            </a:r>
            <a:endParaRPr lang="en-US" sz="19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900"/>
              </a:spcAft>
              <a:buFont typeface="Wingdings" panose="05000000000000000000" pitchFamily="2" charset="2"/>
              <a:buChar char="§"/>
            </a:pPr>
            <a:r>
              <a:rPr lang="bg-BG" sz="19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Селектирани са кандидат- </a:t>
            </a:r>
            <a:r>
              <a:rPr lang="bg-BG" sz="1900" b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лиганди</a:t>
            </a:r>
            <a:endParaRPr lang="bg-BG" sz="1900" b="1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234662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8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grpSp>
        <p:nvGrpSpPr>
          <p:cNvPr id="55" name="Group 54"/>
          <p:cNvGrpSpPr/>
          <p:nvPr/>
        </p:nvGrpSpPr>
        <p:grpSpPr>
          <a:xfrm>
            <a:off x="226062" y="1595215"/>
            <a:ext cx="6680520" cy="4173479"/>
            <a:chOff x="146567" y="1178304"/>
            <a:chExt cx="8729409" cy="5268353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4F03ADDC-9E40-29B6-1B1B-66C8D307561D}"/>
                </a:ext>
              </a:extLst>
            </p:cNvPr>
            <p:cNvGrpSpPr/>
            <p:nvPr/>
          </p:nvGrpSpPr>
          <p:grpSpPr>
            <a:xfrm>
              <a:off x="348887" y="3560183"/>
              <a:ext cx="1220856" cy="1222041"/>
              <a:chOff x="842839" y="2748691"/>
              <a:chExt cx="1590261" cy="1542553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59CA221C-FD34-E3E4-A7D8-16BE986BA075}"/>
                  </a:ext>
                </a:extLst>
              </p:cNvPr>
              <p:cNvSpPr/>
              <p:nvPr/>
            </p:nvSpPr>
            <p:spPr>
              <a:xfrm>
                <a:off x="842839" y="2748691"/>
                <a:ext cx="1590261" cy="1542553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B38766DE-5D6B-476C-1161-D243435A50A4}"/>
                  </a:ext>
                </a:extLst>
              </p:cNvPr>
              <p:cNvSpPr/>
              <p:nvPr/>
            </p:nvSpPr>
            <p:spPr>
              <a:xfrm>
                <a:off x="942678" y="3042635"/>
                <a:ext cx="1390582" cy="1176794"/>
              </a:xfrm>
              <a:prstGeom prst="ellipse">
                <a:avLst/>
              </a:prstGeom>
              <a:solidFill>
                <a:srgbClr val="FFC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HEK2</a:t>
                </a:r>
                <a:r>
                  <a:rPr lang="bg-BG" sz="1050" dirty="0"/>
                  <a:t>9</a:t>
                </a:r>
                <a:r>
                  <a:rPr lang="en-US" sz="1050" dirty="0"/>
                  <a:t>3T</a:t>
                </a:r>
              </a:p>
              <a:p>
                <a:pPr algn="ctr"/>
                <a:r>
                  <a:rPr lang="en-US" sz="1400" dirty="0"/>
                  <a:t>HeLa</a:t>
                </a: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61914732-B612-1456-3770-9B5F4B937A24}"/>
                </a:ext>
              </a:extLst>
            </p:cNvPr>
            <p:cNvSpPr txBox="1"/>
            <p:nvPr/>
          </p:nvSpPr>
          <p:spPr>
            <a:xfrm>
              <a:off x="146567" y="4816379"/>
              <a:ext cx="1679481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i="1" dirty="0">
                  <a:solidFill>
                    <a:schemeClr val="bg1"/>
                  </a:solidFill>
                </a:rPr>
                <a:t>Клетъчни линии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graphicFrame>
          <p:nvGraphicFramePr>
            <p:cNvPr id="11" name="Object 10">
              <a:extLst>
                <a:ext uri="{FF2B5EF4-FFF2-40B4-BE49-F238E27FC236}">
                  <a16:creationId xmlns:a16="http://schemas.microsoft.com/office/drawing/2014/main" id="{7923FA17-0514-AAC4-9AB2-A4E74F60129F}"/>
                </a:ext>
              </a:extLst>
            </p:cNvPr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13949422"/>
                </p:ext>
              </p:extLst>
            </p:nvPr>
          </p:nvGraphicFramePr>
          <p:xfrm>
            <a:off x="1826047" y="2391799"/>
            <a:ext cx="504411" cy="48248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90" r:id="rId3" imgW="875880" imgH="838080" progId="">
                    <p:embed/>
                  </p:oleObj>
                </mc:Choice>
                <mc:Fallback>
                  <p:oleObj r:id="rId3" imgW="875880" imgH="838080" progId="">
                    <p:embed/>
                    <p:pic>
                      <p:nvPicPr>
                        <p:cNvPr id="10" name="Object 9">
                          <a:extLst>
                            <a:ext uri="{FF2B5EF4-FFF2-40B4-BE49-F238E27FC236}">
                              <a16:creationId xmlns:a16="http://schemas.microsoft.com/office/drawing/2014/main" id="{7923FA17-0514-AAC4-9AB2-A4E74F60129F}"/>
                            </a:ext>
                          </a:extLst>
                        </p:cNvPr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1826047" y="2391799"/>
                          <a:ext cx="504411" cy="48248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9F1A9D3D-ADD8-7161-8744-EC866ACAA376}"/>
                </a:ext>
              </a:extLst>
            </p:cNvPr>
            <p:cNvSpPr txBox="1"/>
            <p:nvPr/>
          </p:nvSpPr>
          <p:spPr>
            <a:xfrm>
              <a:off x="244483" y="2045918"/>
              <a:ext cx="1931160" cy="5827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bg-BG" sz="1200" i="1" dirty="0" err="1" smtClean="0">
                  <a:solidFill>
                    <a:schemeClr val="bg1"/>
                  </a:solidFill>
                </a:rPr>
                <a:t>Плазмид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,</a:t>
              </a:r>
              <a:r>
                <a:rPr lang="bg-BG" sz="1200" i="1" dirty="0" smtClean="0">
                  <a:solidFill>
                    <a:schemeClr val="bg1"/>
                  </a:solidFill>
                </a:rPr>
                <a:t> опакован </a:t>
              </a:r>
              <a:r>
                <a:rPr lang="bg-BG" sz="1200" i="1" dirty="0">
                  <a:solidFill>
                    <a:schemeClr val="bg1"/>
                  </a:solidFill>
                </a:rPr>
                <a:t>в </a:t>
              </a:r>
              <a:r>
                <a:rPr lang="bg-BG" sz="1200" i="1" dirty="0" err="1" smtClean="0">
                  <a:solidFill>
                    <a:schemeClr val="bg1"/>
                  </a:solidFill>
                </a:rPr>
                <a:t>лентивирус</a:t>
              </a:r>
              <a:endParaRPr lang="en-US" sz="1200" i="1" dirty="0">
                <a:solidFill>
                  <a:schemeClr val="bg1"/>
                </a:solidFill>
              </a:endParaRPr>
            </a:p>
          </p:txBody>
        </p:sp>
        <p:sp>
          <p:nvSpPr>
            <p:cNvPr id="13" name="Lightning Bolt 12">
              <a:extLst>
                <a:ext uri="{FF2B5EF4-FFF2-40B4-BE49-F238E27FC236}">
                  <a16:creationId xmlns:a16="http://schemas.microsoft.com/office/drawing/2014/main" id="{B72979EB-5A4F-B327-2B74-C1D086940B22}"/>
                </a:ext>
              </a:extLst>
            </p:cNvPr>
            <p:cNvSpPr/>
            <p:nvPr/>
          </p:nvSpPr>
          <p:spPr>
            <a:xfrm rot="368037" flipH="1">
              <a:off x="1422085" y="2754146"/>
              <a:ext cx="437322" cy="901687"/>
            </a:xfrm>
            <a:prstGeom prst="lightningBol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9CA2122F-609F-0CA4-1086-E9BAB5696EAB}"/>
                </a:ext>
              </a:extLst>
            </p:cNvPr>
            <p:cNvSpPr txBox="1"/>
            <p:nvPr/>
          </p:nvSpPr>
          <p:spPr>
            <a:xfrm>
              <a:off x="1722748" y="3091424"/>
              <a:ext cx="2170882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dirty="0">
                  <a:solidFill>
                    <a:schemeClr val="bg1"/>
                  </a:solidFill>
                </a:rPr>
                <a:t>Стабилна </a:t>
              </a:r>
              <a:r>
                <a:rPr lang="bg-BG" sz="1200" dirty="0" err="1">
                  <a:solidFill>
                    <a:schemeClr val="bg1"/>
                  </a:solidFill>
                </a:rPr>
                <a:t>трансдукция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15" name="Arrow: Right 17">
              <a:extLst>
                <a:ext uri="{FF2B5EF4-FFF2-40B4-BE49-F238E27FC236}">
                  <a16:creationId xmlns:a16="http://schemas.microsoft.com/office/drawing/2014/main" id="{D24DD855-5E11-1D18-CBCA-CF85BB6612CE}"/>
                </a:ext>
              </a:extLst>
            </p:cNvPr>
            <p:cNvSpPr/>
            <p:nvPr/>
          </p:nvSpPr>
          <p:spPr>
            <a:xfrm>
              <a:off x="1649865" y="4115640"/>
              <a:ext cx="1163787" cy="215871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B5F4D0F-496B-E400-0DF0-4886368FDA6D}"/>
                </a:ext>
              </a:extLst>
            </p:cNvPr>
            <p:cNvGrpSpPr/>
            <p:nvPr/>
          </p:nvGrpSpPr>
          <p:grpSpPr>
            <a:xfrm>
              <a:off x="2897669" y="3759908"/>
              <a:ext cx="1036054" cy="998563"/>
              <a:chOff x="4303974" y="3233720"/>
              <a:chExt cx="1590261" cy="1542553"/>
            </a:xfrm>
          </p:grpSpPr>
          <p:grpSp>
            <p:nvGrpSpPr>
              <p:cNvPr id="17" name="Group 16">
                <a:extLst>
                  <a:ext uri="{FF2B5EF4-FFF2-40B4-BE49-F238E27FC236}">
                    <a16:creationId xmlns:a16="http://schemas.microsoft.com/office/drawing/2014/main" id="{0CD28C8F-2087-A9F8-2B4A-6EA59C2B0678}"/>
                  </a:ext>
                </a:extLst>
              </p:cNvPr>
              <p:cNvGrpSpPr/>
              <p:nvPr/>
            </p:nvGrpSpPr>
            <p:grpSpPr>
              <a:xfrm>
                <a:off x="4303974" y="3233720"/>
                <a:ext cx="1590261" cy="1542553"/>
                <a:chOff x="842839" y="2748691"/>
                <a:chExt cx="1590261" cy="1542553"/>
              </a:xfrm>
            </p:grpSpPr>
            <p:sp>
              <p:nvSpPr>
                <p:cNvPr id="19" name="Oval 18">
                  <a:extLst>
                    <a:ext uri="{FF2B5EF4-FFF2-40B4-BE49-F238E27FC236}">
                      <a16:creationId xmlns:a16="http://schemas.microsoft.com/office/drawing/2014/main" id="{2EB45883-606C-18E4-C70F-F4CDAE2CACCE}"/>
                    </a:ext>
                  </a:extLst>
                </p:cNvPr>
                <p:cNvSpPr/>
                <p:nvPr/>
              </p:nvSpPr>
              <p:spPr>
                <a:xfrm>
                  <a:off x="842839" y="2748691"/>
                  <a:ext cx="1590261" cy="1542553"/>
                </a:xfrm>
                <a:prstGeom prst="ellipse">
                  <a:avLst/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A9CB76D2-CEDB-7F32-8F9A-752134B69649}"/>
                    </a:ext>
                  </a:extLst>
                </p:cNvPr>
                <p:cNvSpPr/>
                <p:nvPr/>
              </p:nvSpPr>
              <p:spPr>
                <a:xfrm>
                  <a:off x="1001864" y="3069204"/>
                  <a:ext cx="1240404" cy="1176794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295D0AEA-8A82-6712-D647-8322E358F37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64923" y="3873311"/>
                <a:ext cx="738480" cy="712106"/>
              </a:xfrm>
              <a:prstGeom prst="rect">
                <a:avLst/>
              </a:prstGeom>
            </p:spPr>
          </p:pic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FA0CC09-D49B-3D6A-BCB5-476E223EDEF0}"/>
                </a:ext>
              </a:extLst>
            </p:cNvPr>
            <p:cNvSpPr txBox="1"/>
            <p:nvPr/>
          </p:nvSpPr>
          <p:spPr>
            <a:xfrm>
              <a:off x="2408739" y="4782224"/>
              <a:ext cx="1767958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bg-BG" sz="1200" i="1" dirty="0" smtClean="0">
                  <a:solidFill>
                    <a:schemeClr val="bg1"/>
                  </a:solidFill>
                </a:rPr>
                <a:t>Репортер за 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IFN</a:t>
              </a:r>
              <a:r>
                <a:rPr lang="el-GR" sz="1200" i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β</a:t>
              </a:r>
              <a:endParaRPr lang="en-US" sz="12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2" name="Picture 2" descr="Plasmid Map_00000">
              <a:extLst>
                <a:ext uri="{FF2B5EF4-FFF2-40B4-BE49-F238E27FC236}">
                  <a16:creationId xmlns:a16="http://schemas.microsoft.com/office/drawing/2014/main" id="{D0B6C6EF-DE7C-7577-3077-BAA436FF1A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18113" y="1507648"/>
              <a:ext cx="415195" cy="41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CD6D3CC-C09F-7030-13EA-23BA14F2F595}"/>
                </a:ext>
              </a:extLst>
            </p:cNvPr>
            <p:cNvSpPr txBox="1"/>
            <p:nvPr/>
          </p:nvSpPr>
          <p:spPr>
            <a:xfrm>
              <a:off x="2654927" y="1178304"/>
              <a:ext cx="2091917" cy="526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bg-BG" sz="1200" i="1" dirty="0" err="1">
                  <a:solidFill>
                    <a:schemeClr val="bg1"/>
                  </a:solidFill>
                </a:rPr>
                <a:t>Плазмид</a:t>
              </a:r>
              <a:r>
                <a:rPr lang="bg-BG" sz="1200" i="1" dirty="0">
                  <a:solidFill>
                    <a:schemeClr val="bg1"/>
                  </a:solidFill>
                </a:rPr>
                <a:t> </a:t>
              </a:r>
              <a:r>
                <a:rPr lang="en-US" sz="1200" i="1" dirty="0" smtClean="0">
                  <a:solidFill>
                    <a:schemeClr val="bg1"/>
                  </a:solidFill>
                </a:rPr>
                <a:t>/</a:t>
              </a:r>
              <a:r>
                <a:rPr lang="bg-BG" sz="1200" i="1" dirty="0" smtClean="0">
                  <a:solidFill>
                    <a:schemeClr val="bg1"/>
                  </a:solidFill>
                </a:rPr>
                <a:t>експресия </a:t>
              </a:r>
              <a:endParaRPr lang="en-US" sz="1200" i="1" dirty="0" smtClean="0">
                <a:solidFill>
                  <a:schemeClr val="bg1"/>
                </a:solidFill>
              </a:endParaRPr>
            </a:p>
            <a:p>
              <a:pPr>
                <a:lnSpc>
                  <a:spcPct val="88000"/>
                </a:lnSpc>
              </a:pPr>
              <a:r>
                <a:rPr lang="bg-BG" sz="1200" i="1" dirty="0" smtClean="0">
                  <a:solidFill>
                    <a:schemeClr val="bg1"/>
                  </a:solidFill>
                </a:rPr>
                <a:t>на </a:t>
              </a:r>
              <a:r>
                <a:rPr lang="en-US" sz="1200" b="1" i="1" dirty="0" smtClean="0">
                  <a:solidFill>
                    <a:schemeClr val="bg1"/>
                  </a:solidFill>
                </a:rPr>
                <a:t>NSP13</a:t>
              </a:r>
              <a:endParaRPr lang="bg-BG" sz="1200" b="1" i="1" dirty="0">
                <a:solidFill>
                  <a:schemeClr val="bg1"/>
                </a:solidFill>
              </a:endParaRPr>
            </a:p>
          </p:txBody>
        </p:sp>
        <p:sp>
          <p:nvSpPr>
            <p:cNvPr id="24" name="Lightning Bolt 23">
              <a:extLst>
                <a:ext uri="{FF2B5EF4-FFF2-40B4-BE49-F238E27FC236}">
                  <a16:creationId xmlns:a16="http://schemas.microsoft.com/office/drawing/2014/main" id="{00BBA627-EE74-A8FF-70B8-404022928696}"/>
                </a:ext>
              </a:extLst>
            </p:cNvPr>
            <p:cNvSpPr/>
            <p:nvPr/>
          </p:nvSpPr>
          <p:spPr>
            <a:xfrm rot="16593334" flipH="1">
              <a:off x="4474745" y="1585682"/>
              <a:ext cx="437322" cy="901687"/>
            </a:xfrm>
            <a:prstGeom prst="lightningBolt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2FE9697-5B97-81C0-388E-1ED147614D34}"/>
                </a:ext>
              </a:extLst>
            </p:cNvPr>
            <p:cNvSpPr txBox="1"/>
            <p:nvPr/>
          </p:nvSpPr>
          <p:spPr>
            <a:xfrm>
              <a:off x="3756971" y="2220268"/>
              <a:ext cx="241387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6" name="Arrow: Right 31">
              <a:extLst>
                <a:ext uri="{FF2B5EF4-FFF2-40B4-BE49-F238E27FC236}">
                  <a16:creationId xmlns:a16="http://schemas.microsoft.com/office/drawing/2014/main" id="{FF4780F8-7538-9DEF-234F-02E308D4E696}"/>
                </a:ext>
              </a:extLst>
            </p:cNvPr>
            <p:cNvSpPr/>
            <p:nvPr/>
          </p:nvSpPr>
          <p:spPr>
            <a:xfrm rot="19224887">
              <a:off x="3698724" y="3266347"/>
              <a:ext cx="1431967" cy="1840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8F9EB6A-8D71-81E0-4630-0C2A327FE5D0}"/>
                </a:ext>
              </a:extLst>
            </p:cNvPr>
            <p:cNvGrpSpPr/>
            <p:nvPr/>
          </p:nvGrpSpPr>
          <p:grpSpPr>
            <a:xfrm>
              <a:off x="5114464" y="2040320"/>
              <a:ext cx="1036054" cy="998563"/>
              <a:chOff x="7651062" y="1133843"/>
              <a:chExt cx="1590261" cy="1542553"/>
            </a:xfrm>
          </p:grpSpPr>
          <p:grpSp>
            <p:nvGrpSpPr>
              <p:cNvPr id="28" name="Group 27">
                <a:extLst>
                  <a:ext uri="{FF2B5EF4-FFF2-40B4-BE49-F238E27FC236}">
                    <a16:creationId xmlns:a16="http://schemas.microsoft.com/office/drawing/2014/main" id="{7056FF55-CA8E-B268-BC83-C63B24C6C6C9}"/>
                  </a:ext>
                </a:extLst>
              </p:cNvPr>
              <p:cNvGrpSpPr/>
              <p:nvPr/>
            </p:nvGrpSpPr>
            <p:grpSpPr>
              <a:xfrm>
                <a:off x="7651062" y="1133843"/>
                <a:ext cx="1590261" cy="1542553"/>
                <a:chOff x="842839" y="2748691"/>
                <a:chExt cx="1590261" cy="1542553"/>
              </a:xfrm>
            </p:grpSpPr>
            <p:sp>
              <p:nvSpPr>
                <p:cNvPr id="30" name="Oval 29">
                  <a:extLst>
                    <a:ext uri="{FF2B5EF4-FFF2-40B4-BE49-F238E27FC236}">
                      <a16:creationId xmlns:a16="http://schemas.microsoft.com/office/drawing/2014/main" id="{EDA15F3D-C6BD-BB13-8DF5-CA6CBD498912}"/>
                    </a:ext>
                  </a:extLst>
                </p:cNvPr>
                <p:cNvSpPr/>
                <p:nvPr/>
              </p:nvSpPr>
              <p:spPr>
                <a:xfrm>
                  <a:off x="842839" y="2748691"/>
                  <a:ext cx="1590261" cy="1542553"/>
                </a:xfrm>
                <a:prstGeom prst="ellipse">
                  <a:avLst/>
                </a:prstGeom>
                <a:solidFill>
                  <a:schemeClr val="accent6">
                    <a:lumMod val="20000"/>
                    <a:lumOff val="80000"/>
                  </a:schemeClr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89F73B79-7188-25F7-A468-71943B9FA0E5}"/>
                    </a:ext>
                  </a:extLst>
                </p:cNvPr>
                <p:cNvSpPr/>
                <p:nvPr/>
              </p:nvSpPr>
              <p:spPr>
                <a:xfrm>
                  <a:off x="1001864" y="3069204"/>
                  <a:ext cx="1240404" cy="1176794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D0D118C5-A95E-42D0-5DB1-B221978E60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2111" y="1826858"/>
                <a:ext cx="738480" cy="712106"/>
              </a:xfrm>
              <a:prstGeom prst="rect">
                <a:avLst/>
              </a:prstGeom>
            </p:spPr>
          </p:pic>
        </p:grpSp>
        <p:sp>
          <p:nvSpPr>
            <p:cNvPr id="32" name="Arrow: Right 33">
              <a:extLst>
                <a:ext uri="{FF2B5EF4-FFF2-40B4-BE49-F238E27FC236}">
                  <a16:creationId xmlns:a16="http://schemas.microsoft.com/office/drawing/2014/main" id="{DE8A4617-759B-98B9-242D-8BE23DD9945C}"/>
                </a:ext>
              </a:extLst>
            </p:cNvPr>
            <p:cNvSpPr/>
            <p:nvPr/>
          </p:nvSpPr>
          <p:spPr>
            <a:xfrm rot="2375113" flipV="1">
              <a:off x="3879466" y="4907352"/>
              <a:ext cx="1431967" cy="184035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83E1C2A6-A9D2-20C7-74F4-FC1C08376143}"/>
                </a:ext>
              </a:extLst>
            </p:cNvPr>
            <p:cNvGrpSpPr/>
            <p:nvPr/>
          </p:nvGrpSpPr>
          <p:grpSpPr>
            <a:xfrm>
              <a:off x="5082381" y="5448094"/>
              <a:ext cx="1036054" cy="998563"/>
              <a:chOff x="7651062" y="1133843"/>
              <a:chExt cx="1590261" cy="1542553"/>
            </a:xfrm>
          </p:grpSpPr>
          <p:grpSp>
            <p:nvGrpSpPr>
              <p:cNvPr id="34" name="Group 33">
                <a:extLst>
                  <a:ext uri="{FF2B5EF4-FFF2-40B4-BE49-F238E27FC236}">
                    <a16:creationId xmlns:a16="http://schemas.microsoft.com/office/drawing/2014/main" id="{F2C80C71-6FAB-592F-34CA-CF9A478222E6}"/>
                  </a:ext>
                </a:extLst>
              </p:cNvPr>
              <p:cNvGrpSpPr/>
              <p:nvPr/>
            </p:nvGrpSpPr>
            <p:grpSpPr>
              <a:xfrm>
                <a:off x="7651062" y="1133843"/>
                <a:ext cx="1590261" cy="1542553"/>
                <a:chOff x="842839" y="2748691"/>
                <a:chExt cx="1590261" cy="1542553"/>
              </a:xfrm>
            </p:grpSpPr>
            <p:sp>
              <p:nvSpPr>
                <p:cNvPr id="36" name="Oval 35">
                  <a:extLst>
                    <a:ext uri="{FF2B5EF4-FFF2-40B4-BE49-F238E27FC236}">
                      <a16:creationId xmlns:a16="http://schemas.microsoft.com/office/drawing/2014/main" id="{A50E55A3-45F7-9920-F356-41B0133E817F}"/>
                    </a:ext>
                  </a:extLst>
                </p:cNvPr>
                <p:cNvSpPr/>
                <p:nvPr/>
              </p:nvSpPr>
              <p:spPr>
                <a:xfrm>
                  <a:off x="842839" y="2748691"/>
                  <a:ext cx="1590261" cy="1542553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7" name="Oval 36">
                  <a:extLst>
                    <a:ext uri="{FF2B5EF4-FFF2-40B4-BE49-F238E27FC236}">
                      <a16:creationId xmlns:a16="http://schemas.microsoft.com/office/drawing/2014/main" id="{EE105A4C-35B8-5C2A-3184-1946E1AE4D48}"/>
                    </a:ext>
                  </a:extLst>
                </p:cNvPr>
                <p:cNvSpPr/>
                <p:nvPr/>
              </p:nvSpPr>
              <p:spPr>
                <a:xfrm>
                  <a:off x="1001864" y="3069204"/>
                  <a:ext cx="1240404" cy="1176794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672837E-3E6E-6A6E-7621-1C740A9AC9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2111" y="1826858"/>
                <a:ext cx="738480" cy="712106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71ADC37-7C4D-8975-0B47-C2DE6A8D3D1C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42211" y="4140568"/>
              <a:ext cx="468869" cy="468869"/>
            </a:xfrm>
            <a:prstGeom prst="rect">
              <a:avLst/>
            </a:prstGeom>
          </p:spPr>
        </p:pic>
        <p:sp>
          <p:nvSpPr>
            <p:cNvPr id="39" name="Lightning Bolt 38">
              <a:extLst>
                <a:ext uri="{FF2B5EF4-FFF2-40B4-BE49-F238E27FC236}">
                  <a16:creationId xmlns:a16="http://schemas.microsoft.com/office/drawing/2014/main" id="{465A5FFF-EAE4-4249-4DA8-2687AE15DBC4}"/>
                </a:ext>
              </a:extLst>
            </p:cNvPr>
            <p:cNvSpPr/>
            <p:nvPr/>
          </p:nvSpPr>
          <p:spPr>
            <a:xfrm rot="17731132" flipH="1">
              <a:off x="5032555" y="4460705"/>
              <a:ext cx="437322" cy="901687"/>
            </a:xfrm>
            <a:prstGeom prst="lightningBolt">
              <a:avLst/>
            </a:prstGeom>
            <a:solidFill>
              <a:schemeClr val="bg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7266C9-8D0E-AC11-5C24-2C9924164801}"/>
                </a:ext>
              </a:extLst>
            </p:cNvPr>
            <p:cNvSpPr txBox="1"/>
            <p:nvPr/>
          </p:nvSpPr>
          <p:spPr>
            <a:xfrm>
              <a:off x="4363934" y="3698185"/>
              <a:ext cx="1360655" cy="52684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lnSpc>
                  <a:spcPct val="88000"/>
                </a:lnSpc>
              </a:pPr>
              <a:r>
                <a:rPr lang="bg-BG" sz="1200" i="1" dirty="0">
                  <a:solidFill>
                    <a:schemeClr val="bg1"/>
                  </a:solidFill>
                </a:rPr>
                <a:t>Празен </a:t>
              </a:r>
              <a:r>
                <a:rPr lang="bg-BG" sz="1200" i="1" dirty="0" err="1">
                  <a:solidFill>
                    <a:schemeClr val="bg1"/>
                  </a:solidFill>
                </a:rPr>
                <a:t>плазмид</a:t>
              </a:r>
              <a:endParaRPr lang="bg-BG" sz="1200" i="1" dirty="0">
                <a:solidFill>
                  <a:schemeClr val="bg1"/>
                </a:solidFill>
              </a:endParaRPr>
            </a:p>
          </p:txBody>
        </p:sp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55DCF0A2-91AD-9853-8B49-E43DC82221F0}"/>
                </a:ext>
              </a:extLst>
            </p:cNvPr>
            <p:cNvGrpSpPr/>
            <p:nvPr/>
          </p:nvGrpSpPr>
          <p:grpSpPr>
            <a:xfrm>
              <a:off x="7813984" y="1931364"/>
              <a:ext cx="1036054" cy="998563"/>
              <a:chOff x="7651062" y="1133843"/>
              <a:chExt cx="1590261" cy="1542553"/>
            </a:xfrm>
          </p:grpSpPr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FE4B49DF-54CB-C9B2-A6C2-F482B3082044}"/>
                  </a:ext>
                </a:extLst>
              </p:cNvPr>
              <p:cNvGrpSpPr/>
              <p:nvPr/>
            </p:nvGrpSpPr>
            <p:grpSpPr>
              <a:xfrm>
                <a:off x="7651062" y="1133843"/>
                <a:ext cx="1590261" cy="1542553"/>
                <a:chOff x="842839" y="2748691"/>
                <a:chExt cx="1590261" cy="1542553"/>
              </a:xfrm>
            </p:grpSpPr>
            <p:sp>
              <p:nvSpPr>
                <p:cNvPr id="44" name="Oval 43">
                  <a:extLst>
                    <a:ext uri="{FF2B5EF4-FFF2-40B4-BE49-F238E27FC236}">
                      <a16:creationId xmlns:a16="http://schemas.microsoft.com/office/drawing/2014/main" id="{57ACBC93-2F76-A081-9678-26FF04FFA9B5}"/>
                    </a:ext>
                  </a:extLst>
                </p:cNvPr>
                <p:cNvSpPr/>
                <p:nvPr/>
              </p:nvSpPr>
              <p:spPr>
                <a:xfrm>
                  <a:off x="842839" y="2748691"/>
                  <a:ext cx="1590261" cy="1542553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45" name="Oval 44">
                  <a:extLst>
                    <a:ext uri="{FF2B5EF4-FFF2-40B4-BE49-F238E27FC236}">
                      <a16:creationId xmlns:a16="http://schemas.microsoft.com/office/drawing/2014/main" id="{36B97184-EFEC-2265-5798-A8AB3B2D02C3}"/>
                    </a:ext>
                  </a:extLst>
                </p:cNvPr>
                <p:cNvSpPr/>
                <p:nvPr/>
              </p:nvSpPr>
              <p:spPr>
                <a:xfrm>
                  <a:off x="1001864" y="3069204"/>
                  <a:ext cx="1240404" cy="1176794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B711465C-3FA7-E7C3-FA84-992B08BC5C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2111" y="1826858"/>
                <a:ext cx="738480" cy="712106"/>
              </a:xfrm>
              <a:prstGeom prst="rect">
                <a:avLst/>
              </a:prstGeom>
            </p:spPr>
          </p:pic>
        </p:grp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A913C6D0-FF92-94A0-7D8A-57E7D54F8C62}"/>
                </a:ext>
              </a:extLst>
            </p:cNvPr>
            <p:cNvGrpSpPr/>
            <p:nvPr/>
          </p:nvGrpSpPr>
          <p:grpSpPr>
            <a:xfrm>
              <a:off x="7839922" y="5448094"/>
              <a:ext cx="1036054" cy="998563"/>
              <a:chOff x="7651062" y="1133843"/>
              <a:chExt cx="1590261" cy="1542553"/>
            </a:xfrm>
          </p:grpSpPr>
          <p:grpSp>
            <p:nvGrpSpPr>
              <p:cNvPr id="47" name="Group 46">
                <a:extLst>
                  <a:ext uri="{FF2B5EF4-FFF2-40B4-BE49-F238E27FC236}">
                    <a16:creationId xmlns:a16="http://schemas.microsoft.com/office/drawing/2014/main" id="{F7EF2CF3-B856-8E7B-98AA-2F929A704397}"/>
                  </a:ext>
                </a:extLst>
              </p:cNvPr>
              <p:cNvGrpSpPr/>
              <p:nvPr/>
            </p:nvGrpSpPr>
            <p:grpSpPr>
              <a:xfrm>
                <a:off x="7651062" y="1133843"/>
                <a:ext cx="1590261" cy="1542553"/>
                <a:chOff x="842839" y="2748691"/>
                <a:chExt cx="1590261" cy="1542553"/>
              </a:xfrm>
            </p:grpSpPr>
            <p:sp>
              <p:nvSpPr>
                <p:cNvPr id="49" name="Oval 48">
                  <a:extLst>
                    <a:ext uri="{FF2B5EF4-FFF2-40B4-BE49-F238E27FC236}">
                      <a16:creationId xmlns:a16="http://schemas.microsoft.com/office/drawing/2014/main" id="{07DC00B2-571F-5BDD-4FF4-CA49C9883F5F}"/>
                    </a:ext>
                  </a:extLst>
                </p:cNvPr>
                <p:cNvSpPr/>
                <p:nvPr/>
              </p:nvSpPr>
              <p:spPr>
                <a:xfrm>
                  <a:off x="842839" y="2748691"/>
                  <a:ext cx="1590261" cy="1542553"/>
                </a:xfrm>
                <a:prstGeom prst="ellipse">
                  <a:avLst/>
                </a:prstGeom>
                <a:solidFill>
                  <a:srgbClr val="92D0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50" name="Oval 49">
                  <a:extLst>
                    <a:ext uri="{FF2B5EF4-FFF2-40B4-BE49-F238E27FC236}">
                      <a16:creationId xmlns:a16="http://schemas.microsoft.com/office/drawing/2014/main" id="{BB0D6019-8814-CDBC-B813-CB3AA0CD7443}"/>
                    </a:ext>
                  </a:extLst>
                </p:cNvPr>
                <p:cNvSpPr/>
                <p:nvPr/>
              </p:nvSpPr>
              <p:spPr>
                <a:xfrm>
                  <a:off x="1001864" y="3069204"/>
                  <a:ext cx="1240404" cy="1176794"/>
                </a:xfrm>
                <a:prstGeom prst="ellipse">
                  <a:avLst/>
                </a:prstGeom>
                <a:solidFill>
                  <a:srgbClr val="FFC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pic>
            <p:nvPicPr>
              <p:cNvPr id="48" name="Picture 47">
                <a:extLst>
                  <a:ext uri="{FF2B5EF4-FFF2-40B4-BE49-F238E27FC236}">
                    <a16:creationId xmlns:a16="http://schemas.microsoft.com/office/drawing/2014/main" id="{443D1B60-A929-E6EC-688A-5DE3B4CA06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302111" y="1826858"/>
                <a:ext cx="738480" cy="712106"/>
              </a:xfrm>
              <a:prstGeom prst="rect">
                <a:avLst/>
              </a:prstGeom>
            </p:spPr>
          </p:pic>
        </p:grpSp>
        <p:sp>
          <p:nvSpPr>
            <p:cNvPr id="51" name="Arrow: Right 66">
              <a:extLst>
                <a:ext uri="{FF2B5EF4-FFF2-40B4-BE49-F238E27FC236}">
                  <a16:creationId xmlns:a16="http://schemas.microsoft.com/office/drawing/2014/main" id="{746E4CC3-4EF6-0872-EDDD-280ECC7B0916}"/>
                </a:ext>
              </a:extLst>
            </p:cNvPr>
            <p:cNvSpPr/>
            <p:nvPr/>
          </p:nvSpPr>
          <p:spPr>
            <a:xfrm>
              <a:off x="6365103" y="2423774"/>
              <a:ext cx="1234296" cy="1866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EBC4AC7-1EC5-2BD5-4378-0D1C9390CB4A}"/>
                </a:ext>
              </a:extLst>
            </p:cNvPr>
            <p:cNvSpPr txBox="1"/>
            <p:nvPr/>
          </p:nvSpPr>
          <p:spPr>
            <a:xfrm>
              <a:off x="6218137" y="2051108"/>
              <a:ext cx="1474877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dirty="0">
                  <a:solidFill>
                    <a:schemeClr val="bg1"/>
                  </a:solidFill>
                </a:rPr>
                <a:t>+ Инхибитор </a:t>
              </a:r>
              <a:r>
                <a:rPr lang="en-US" sz="1200" dirty="0"/>
                <a:t>X</a:t>
              </a:r>
            </a:p>
          </p:txBody>
        </p:sp>
        <p:sp>
          <p:nvSpPr>
            <p:cNvPr id="53" name="Arrow: Right 68">
              <a:extLst>
                <a:ext uri="{FF2B5EF4-FFF2-40B4-BE49-F238E27FC236}">
                  <a16:creationId xmlns:a16="http://schemas.microsoft.com/office/drawing/2014/main" id="{BB62093C-2644-9702-D3D3-512A26C1E123}"/>
                </a:ext>
              </a:extLst>
            </p:cNvPr>
            <p:cNvSpPr/>
            <p:nvPr/>
          </p:nvSpPr>
          <p:spPr>
            <a:xfrm>
              <a:off x="6365103" y="5896713"/>
              <a:ext cx="1234296" cy="18669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>
              <a:extLst>
                <a:ext uri="{FF2B5EF4-FFF2-40B4-BE49-F238E27FC236}">
                  <a16:creationId xmlns:a16="http://schemas.microsoft.com/office/drawing/2014/main" id="{7E28C40E-9E0F-2EE9-D222-7EFBF8C497EA}"/>
                </a:ext>
              </a:extLst>
            </p:cNvPr>
            <p:cNvSpPr txBox="1"/>
            <p:nvPr/>
          </p:nvSpPr>
          <p:spPr>
            <a:xfrm>
              <a:off x="6234631" y="5520332"/>
              <a:ext cx="1474877" cy="34966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bg-BG" sz="1200" dirty="0">
                  <a:solidFill>
                    <a:schemeClr val="bg1"/>
                  </a:solidFill>
                </a:rPr>
                <a:t>+ Инхибитор </a:t>
              </a:r>
              <a:r>
                <a:rPr lang="en-US" sz="1200" dirty="0">
                  <a:solidFill>
                    <a:schemeClr val="bg1"/>
                  </a:solidFill>
                </a:rPr>
                <a:t>X</a:t>
              </a:r>
            </a:p>
          </p:txBody>
        </p:sp>
      </p:grpSp>
      <p:sp>
        <p:nvSpPr>
          <p:cNvPr id="56" name="TextBox 55">
            <a:extLst>
              <a:ext uri="{FF2B5EF4-FFF2-40B4-BE49-F238E27FC236}">
                <a16:creationId xmlns:a16="http://schemas.microsoft.com/office/drawing/2014/main" id="{4C76B969-A385-4F09-958D-4B0277D7A6DC}"/>
              </a:ext>
            </a:extLst>
          </p:cNvPr>
          <p:cNvSpPr txBox="1"/>
          <p:nvPr/>
        </p:nvSpPr>
        <p:spPr>
          <a:xfrm>
            <a:off x="4603991" y="3216415"/>
            <a:ext cx="2957836" cy="16435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bg-BG" dirty="0" err="1">
                <a:solidFill>
                  <a:schemeClr val="bg1"/>
                </a:solidFill>
              </a:rPr>
              <a:t>Трансфекция</a:t>
            </a:r>
            <a:r>
              <a:rPr lang="bg-BG" dirty="0">
                <a:solidFill>
                  <a:schemeClr val="bg1"/>
                </a:solidFill>
              </a:rPr>
              <a:t> с </a:t>
            </a:r>
            <a:r>
              <a:rPr lang="bg-BG" dirty="0" err="1">
                <a:solidFill>
                  <a:schemeClr val="bg1"/>
                </a:solidFill>
              </a:rPr>
              <a:t>плазмид</a:t>
            </a:r>
            <a:r>
              <a:rPr lang="bg-BG" dirty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bg-BG" sz="1200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bg-BG" dirty="0">
                <a:solidFill>
                  <a:schemeClr val="bg1"/>
                </a:solidFill>
              </a:rPr>
              <a:t>С</a:t>
            </a:r>
            <a:r>
              <a:rPr lang="bg-BG" dirty="0" smtClean="0">
                <a:solidFill>
                  <a:schemeClr val="bg1"/>
                </a:solidFill>
              </a:rPr>
              <a:t>игнализация </a:t>
            </a:r>
            <a:r>
              <a:rPr lang="bg-BG" dirty="0">
                <a:solidFill>
                  <a:schemeClr val="bg1"/>
                </a:solidFill>
              </a:rPr>
              <a:t>за </a:t>
            </a:r>
            <a:r>
              <a:rPr lang="en-US" dirty="0" err="1" smtClean="0">
                <a:solidFill>
                  <a:schemeClr val="bg1"/>
                </a:solidFill>
              </a:rPr>
              <a:t>IFNbeta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bg-BG" dirty="0">
                <a:solidFill>
                  <a:schemeClr val="bg1"/>
                </a:solidFill>
              </a:rPr>
              <a:t>П</a:t>
            </a:r>
            <a:r>
              <a:rPr lang="bg-BG" dirty="0" smtClean="0">
                <a:solidFill>
                  <a:schemeClr val="bg1"/>
                </a:solidFill>
              </a:rPr>
              <a:t>рисъствие </a:t>
            </a:r>
            <a:r>
              <a:rPr lang="bg-BG" dirty="0">
                <a:solidFill>
                  <a:schemeClr val="bg1"/>
                </a:solidFill>
              </a:rPr>
              <a:t>н</a:t>
            </a:r>
            <a:r>
              <a:rPr lang="en-US" dirty="0">
                <a:solidFill>
                  <a:schemeClr val="bg1"/>
                </a:solidFill>
              </a:rPr>
              <a:t>a NSP13</a:t>
            </a:r>
            <a:r>
              <a:rPr lang="en-US" dirty="0" smtClean="0">
                <a:solidFill>
                  <a:schemeClr val="bg1"/>
                </a:solidFill>
              </a:rPr>
              <a:t> </a:t>
            </a:r>
            <a:endParaRPr lang="en-US" dirty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endParaRPr lang="en-US" sz="12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</a:pPr>
            <a:r>
              <a:rPr lang="bg-BG" dirty="0" smtClean="0">
                <a:solidFill>
                  <a:schemeClr val="bg1"/>
                </a:solidFill>
              </a:rPr>
              <a:t>Присъствие </a:t>
            </a:r>
            <a:r>
              <a:rPr lang="bg-BG" dirty="0">
                <a:solidFill>
                  <a:schemeClr val="bg1"/>
                </a:solidFill>
              </a:rPr>
              <a:t>на </a:t>
            </a:r>
            <a:r>
              <a:rPr lang="bg-BG" dirty="0" err="1" smtClean="0">
                <a:solidFill>
                  <a:schemeClr val="bg1"/>
                </a:solidFill>
              </a:rPr>
              <a:t>инхибитор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0FE8A15C-432C-9DFF-0FCC-CCC816ADE33C}"/>
              </a:ext>
            </a:extLst>
          </p:cNvPr>
          <p:cNvSpPr txBox="1"/>
          <p:nvPr/>
        </p:nvSpPr>
        <p:spPr>
          <a:xfrm>
            <a:off x="6552738" y="1865523"/>
            <a:ext cx="6394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>
                <a:solidFill>
                  <a:schemeClr val="bg1"/>
                </a:solidFill>
              </a:rPr>
              <a:t>ТЕСТ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0FE8A15C-432C-9DFF-0FCC-CCC816ADE33C}"/>
              </a:ext>
            </a:extLst>
          </p:cNvPr>
          <p:cNvSpPr txBox="1"/>
          <p:nvPr/>
        </p:nvSpPr>
        <p:spPr>
          <a:xfrm>
            <a:off x="6482362" y="5801267"/>
            <a:ext cx="12519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bg-BG" dirty="0" smtClean="0">
                <a:solidFill>
                  <a:schemeClr val="bg1"/>
                </a:solidFill>
              </a:rPr>
              <a:t>КОНТРОЛА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13978" y="295343"/>
            <a:ext cx="712054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NSP13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>
                <a:solidFill>
                  <a:schemeClr val="bg1"/>
                </a:solidFill>
              </a:rPr>
              <a:t>Модел за</a:t>
            </a:r>
            <a:r>
              <a:rPr lang="bg-BG" sz="2200" i="1" dirty="0">
                <a:solidFill>
                  <a:schemeClr val="bg1"/>
                </a:solidFill>
              </a:rPr>
              <a:t> </a:t>
            </a:r>
            <a:r>
              <a:rPr lang="bg-BG" sz="2200" dirty="0">
                <a:solidFill>
                  <a:schemeClr val="bg1"/>
                </a:solidFill>
              </a:rPr>
              <a:t>тестване на </a:t>
            </a:r>
            <a:r>
              <a:rPr lang="bg-BG" sz="2200" dirty="0" err="1">
                <a:solidFill>
                  <a:schemeClr val="bg1"/>
                </a:solidFill>
              </a:rPr>
              <a:t>инхибитори</a:t>
            </a:r>
            <a:r>
              <a:rPr lang="bg-BG" sz="2200" dirty="0">
                <a:solidFill>
                  <a:schemeClr val="bg1"/>
                </a:solidFill>
              </a:rPr>
              <a:t> на </a:t>
            </a:r>
            <a:r>
              <a:rPr lang="en-US" sz="2200" dirty="0">
                <a:solidFill>
                  <a:schemeClr val="bg1"/>
                </a:solidFill>
              </a:rPr>
              <a:t>NSP13</a:t>
            </a:r>
            <a:r>
              <a:rPr lang="bg-BG" sz="2200" dirty="0">
                <a:solidFill>
                  <a:schemeClr val="bg1"/>
                </a:solidFill>
              </a:rPr>
              <a:t> </a:t>
            </a:r>
            <a:r>
              <a:rPr lang="en-US" sz="2200" i="1" dirty="0">
                <a:solidFill>
                  <a:schemeClr val="bg1"/>
                </a:solidFill>
              </a:rPr>
              <a:t>in vitro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6" name="Curved Left Arrow 5"/>
          <p:cNvSpPr/>
          <p:nvPr/>
        </p:nvSpPr>
        <p:spPr>
          <a:xfrm>
            <a:off x="7156999" y="3387748"/>
            <a:ext cx="254482" cy="428520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2" name="Curved Left Arrow 61"/>
          <p:cNvSpPr/>
          <p:nvPr/>
        </p:nvSpPr>
        <p:spPr>
          <a:xfrm rot="2103684">
            <a:off x="6985315" y="3926314"/>
            <a:ext cx="231079" cy="428520"/>
          </a:xfrm>
          <a:prstGeom prst="curvedLeftArrow">
            <a:avLst>
              <a:gd name="adj1" fmla="val 24253"/>
              <a:gd name="adj2" fmla="val 45598"/>
              <a:gd name="adj3" fmla="val 457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3" name="Curved Left Arrow 62"/>
          <p:cNvSpPr/>
          <p:nvPr/>
        </p:nvSpPr>
        <p:spPr>
          <a:xfrm>
            <a:off x="7284240" y="4140574"/>
            <a:ext cx="297548" cy="552330"/>
          </a:xfrm>
          <a:prstGeom prst="curvedLef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235185" y="5441434"/>
            <a:ext cx="3218381" cy="715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2000"/>
              </a:lnSpc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Методика за изследване </a:t>
            </a:r>
          </a:p>
          <a:p>
            <a:pPr algn="ctr">
              <a:lnSpc>
                <a:spcPct val="92000"/>
              </a:lnSpc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на кандидат-</a:t>
            </a:r>
            <a:r>
              <a:rPr lang="bg-BG" sz="22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лиганди</a:t>
            </a:r>
            <a:endParaRPr lang="en-US" sz="2200" dirty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076604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792036" y="2479249"/>
            <a:ext cx="6094917" cy="2205873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84953" y="302021"/>
            <a:ext cx="7120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Нискомолекулен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</a:t>
            </a:r>
            <a:r>
              <a:rPr lang="bg-BG" sz="22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хепарин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(</a:t>
            </a:r>
            <a:r>
              <a:rPr lang="en-US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LMWH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)</a:t>
            </a:r>
            <a:r>
              <a:rPr lang="bg-BG" sz="2200" dirty="0" smtClean="0">
                <a:solidFill>
                  <a:schemeClr val="bg1"/>
                </a:solidFill>
              </a:rPr>
              <a:t>; представителен </a:t>
            </a:r>
            <a:r>
              <a:rPr lang="bg-BG" sz="2200" dirty="0" err="1" smtClean="0">
                <a:solidFill>
                  <a:schemeClr val="bg1"/>
                </a:solidFill>
              </a:rPr>
              <a:t>хексазахарид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558" y="2516519"/>
            <a:ext cx="6038541" cy="2159175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  <p:sp>
        <p:nvSpPr>
          <p:cNvPr id="8" name="TextBox 7"/>
          <p:cNvSpPr txBox="1"/>
          <p:nvPr/>
        </p:nvSpPr>
        <p:spPr>
          <a:xfrm>
            <a:off x="876693" y="4967926"/>
            <a:ext cx="64288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Courier New" panose="02070309020205020404" pitchFamily="49" charset="0"/>
              <a:buChar char="o"/>
            </a:pPr>
            <a:r>
              <a:rPr lang="bg-BG" sz="2000" dirty="0" smtClean="0">
                <a:solidFill>
                  <a:schemeClr val="bg1"/>
                </a:solidFill>
              </a:rPr>
              <a:t>Биологичната молекула с най-високата плътност на електричния заряд; свързва се с над 700 белтъка</a:t>
            </a:r>
          </a:p>
          <a:p>
            <a:pPr marL="342900" indent="-342900">
              <a:buFont typeface="Courier New" panose="02070309020205020404" pitchFamily="49" charset="0"/>
              <a:buChar char="o"/>
            </a:pPr>
            <a:r>
              <a:rPr lang="en-US" sz="2000" dirty="0" smtClean="0">
                <a:solidFill>
                  <a:schemeClr val="bg1"/>
                </a:solidFill>
              </a:rPr>
              <a:t>LMWH</a:t>
            </a:r>
            <a:r>
              <a:rPr lang="bg-BG" sz="2000" dirty="0" smtClean="0">
                <a:solidFill>
                  <a:schemeClr val="bg1"/>
                </a:solidFill>
              </a:rPr>
              <a:t>: 60% от веригите </a:t>
            </a:r>
            <a:r>
              <a:rPr lang="en-US" sz="2000" dirty="0">
                <a:solidFill>
                  <a:schemeClr val="bg1"/>
                </a:solidFill>
              </a:rPr>
              <a:t>&lt;</a:t>
            </a:r>
            <a:r>
              <a:rPr lang="bg-BG" sz="2000" dirty="0" smtClean="0">
                <a:solidFill>
                  <a:schemeClr val="bg1"/>
                </a:solidFill>
              </a:rPr>
              <a:t> 8 </a:t>
            </a:r>
            <a:r>
              <a:rPr lang="en-US" sz="2000" dirty="0" err="1" smtClean="0">
                <a:solidFill>
                  <a:schemeClr val="bg1"/>
                </a:solidFill>
              </a:rPr>
              <a:t>kDa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50411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22580" y="2308229"/>
            <a:ext cx="3812673" cy="3460466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953" y="302021"/>
            <a:ext cx="71205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Взаимодействие на </a:t>
            </a:r>
            <a:r>
              <a:rPr lang="en-US" sz="2200" dirty="0">
                <a:solidFill>
                  <a:schemeClr val="bg1"/>
                </a:solidFill>
              </a:rPr>
              <a:t>LMWH</a:t>
            </a:r>
            <a:r>
              <a:rPr lang="bg-BG" sz="2200" dirty="0" smtClean="0">
                <a:solidFill>
                  <a:schemeClr val="bg1"/>
                </a:solidFill>
              </a:rPr>
              <a:t> с </a:t>
            </a:r>
            <a:r>
              <a:rPr lang="en-US" sz="2200" dirty="0">
                <a:solidFill>
                  <a:schemeClr val="bg1"/>
                </a:solidFill>
              </a:rPr>
              <a:t>IFN</a:t>
            </a:r>
            <a:r>
              <a:rPr lang="el-GR" sz="2200" dirty="0">
                <a:solidFill>
                  <a:schemeClr val="bg1"/>
                </a:solidFill>
              </a:rPr>
              <a:t>γ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6" name="botto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5487" t="5909" r="20191" b="9161"/>
          <a:stretch/>
        </p:blipFill>
        <p:spPr>
          <a:xfrm>
            <a:off x="322580" y="2318666"/>
            <a:ext cx="3812673" cy="3450028"/>
          </a:xfrm>
          <a:prstGeom prst="rect">
            <a:avLst/>
          </a:prstGeom>
          <a:ln>
            <a:noFill/>
          </a:ln>
          <a:effectLst>
            <a:softEdge rad="76200"/>
          </a:effectLst>
        </p:spPr>
      </p:pic>
      <p:sp>
        <p:nvSpPr>
          <p:cNvPr id="7" name="TextBox 6"/>
          <p:cNvSpPr txBox="1"/>
          <p:nvPr/>
        </p:nvSpPr>
        <p:spPr>
          <a:xfrm>
            <a:off x="4260273" y="2261320"/>
            <a:ext cx="3450639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schemeClr val="bg1"/>
                </a:solidFill>
              </a:rPr>
              <a:t>LMWH</a:t>
            </a:r>
            <a:r>
              <a:rPr lang="bg-BG" sz="2000" dirty="0" smtClean="0">
                <a:solidFill>
                  <a:schemeClr val="bg1"/>
                </a:solidFill>
              </a:rPr>
              <a:t> се свързва с </a:t>
            </a:r>
            <a:r>
              <a:rPr lang="en-US" sz="2000" dirty="0" smtClean="0">
                <a:solidFill>
                  <a:schemeClr val="bg1"/>
                </a:solidFill>
              </a:rPr>
              <a:t>IFN</a:t>
            </a:r>
            <a:r>
              <a:rPr lang="el-GR" sz="2000" dirty="0" smtClean="0">
                <a:solidFill>
                  <a:schemeClr val="bg1"/>
                </a:solidFill>
              </a:rPr>
              <a:t>γ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 </a:t>
            </a:r>
            <a:r>
              <a:rPr lang="ru-RU" sz="2000" dirty="0">
                <a:solidFill>
                  <a:schemeClr val="bg1"/>
                </a:solidFill>
              </a:rPr>
              <a:t>висок </a:t>
            </a:r>
            <a:r>
              <a:rPr lang="ru-RU" sz="2000" dirty="0" smtClean="0">
                <a:solidFill>
                  <a:schemeClr val="bg1"/>
                </a:solidFill>
              </a:rPr>
              <a:t>афинитет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bg-BG" sz="2000" dirty="0" smtClean="0">
                <a:solidFill>
                  <a:schemeClr val="bg1"/>
                </a:solidFill>
              </a:rPr>
              <a:t>П</a:t>
            </a:r>
            <a:r>
              <a:rPr lang="ru-RU" sz="2000" dirty="0" smtClean="0">
                <a:solidFill>
                  <a:schemeClr val="bg1"/>
                </a:solidFill>
              </a:rPr>
              <a:t>остепенна промяна на нетния заряд на комплекса от положителен към отрицателен</a:t>
            </a:r>
          </a:p>
          <a:p>
            <a:pPr marL="285750" indent="-28575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2000" dirty="0" smtClean="0">
                <a:solidFill>
                  <a:schemeClr val="bg1"/>
                </a:solidFill>
              </a:rPr>
              <a:t>Възпрепятства </a:t>
            </a:r>
            <a:r>
              <a:rPr lang="ru-RU" sz="2000" dirty="0">
                <a:solidFill>
                  <a:schemeClr val="bg1"/>
                </a:solidFill>
              </a:rPr>
              <a:t>по-нататъшното взаимодействие на </a:t>
            </a:r>
            <a:r>
              <a:rPr lang="en-US" sz="2000" dirty="0">
                <a:solidFill>
                  <a:schemeClr val="bg1"/>
                </a:solidFill>
              </a:rPr>
              <a:t>IFN</a:t>
            </a:r>
            <a:r>
              <a:rPr lang="el-GR" sz="2000" dirty="0">
                <a:solidFill>
                  <a:schemeClr val="bg1"/>
                </a:solidFill>
              </a:rPr>
              <a:t>γ </a:t>
            </a:r>
            <a:r>
              <a:rPr lang="ru-RU" sz="2000" dirty="0" smtClean="0">
                <a:solidFill>
                  <a:schemeClr val="bg1"/>
                </a:solidFill>
              </a:rPr>
              <a:t>с </a:t>
            </a:r>
            <a:r>
              <a:rPr lang="ru-RU" sz="2000" dirty="0">
                <a:solidFill>
                  <a:schemeClr val="bg1"/>
                </a:solidFill>
              </a:rPr>
              <a:t>извънклетъчната част на </a:t>
            </a:r>
            <a:r>
              <a:rPr lang="ru-RU" sz="2000" dirty="0" smtClean="0">
                <a:solidFill>
                  <a:schemeClr val="bg1"/>
                </a:solidFill>
              </a:rPr>
              <a:t>IFN</a:t>
            </a:r>
            <a:r>
              <a:rPr lang="en-US" sz="2000" dirty="0" smtClean="0">
                <a:solidFill>
                  <a:schemeClr val="bg1"/>
                </a:solidFill>
              </a:rPr>
              <a:t>G</a:t>
            </a:r>
            <a:r>
              <a:rPr lang="ru-RU" sz="2000" dirty="0" smtClean="0">
                <a:solidFill>
                  <a:schemeClr val="bg1"/>
                </a:solidFill>
              </a:rPr>
              <a:t>R1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49040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pic>
        <p:nvPicPr>
          <p:cNvPr id="7" name="il6-hpn">
            <a:hlinkClick r:id="" action="ppaction://media"/>
            <a:extLst>
              <a:ext uri="{FF2B5EF4-FFF2-40B4-BE49-F238E27FC236}">
                <a16:creationId xmlns:a16="http://schemas.microsoft.com/office/drawing/2014/main" id="{20E1C334-89AD-97A1-C5C1-5A23ADEE34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21954" r="13511"/>
          <a:stretch/>
        </p:blipFill>
        <p:spPr>
          <a:xfrm>
            <a:off x="402996" y="2428906"/>
            <a:ext cx="4004833" cy="3490793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4953" y="302021"/>
            <a:ext cx="71205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Взаимодействие </a:t>
            </a:r>
            <a:r>
              <a:rPr lang="bg-BG" sz="2200" dirty="0">
                <a:solidFill>
                  <a:schemeClr val="bg1"/>
                </a:solidFill>
              </a:rPr>
              <a:t>на </a:t>
            </a:r>
            <a:r>
              <a:rPr lang="en-US" sz="2200" dirty="0">
                <a:solidFill>
                  <a:schemeClr val="bg1"/>
                </a:solidFill>
              </a:rPr>
              <a:t>LMWH</a:t>
            </a:r>
            <a:r>
              <a:rPr lang="bg-BG" sz="2200" dirty="0" smtClean="0">
                <a:solidFill>
                  <a:schemeClr val="bg1"/>
                </a:solidFill>
              </a:rPr>
              <a:t> </a:t>
            </a:r>
            <a:r>
              <a:rPr lang="bg-BG" sz="2200" dirty="0">
                <a:solidFill>
                  <a:schemeClr val="bg1"/>
                </a:solidFill>
              </a:rPr>
              <a:t>с </a:t>
            </a:r>
            <a:r>
              <a:rPr lang="en-US" sz="2200" dirty="0" smtClean="0">
                <a:solidFill>
                  <a:schemeClr val="bg1"/>
                </a:solidFill>
              </a:rPr>
              <a:t>IL-6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00059" y="2968348"/>
            <a:ext cx="29356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000" dirty="0" err="1" smtClean="0">
                <a:solidFill>
                  <a:schemeClr val="bg1"/>
                </a:solidFill>
              </a:rPr>
              <a:t>Нискомолекулният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r>
              <a:rPr lang="bg-BG" sz="2000" dirty="0" err="1" smtClean="0">
                <a:solidFill>
                  <a:schemeClr val="bg1"/>
                </a:solidFill>
              </a:rPr>
              <a:t>хепарин</a:t>
            </a:r>
            <a:r>
              <a:rPr lang="bg-BG" sz="2000" dirty="0" smtClean="0">
                <a:solidFill>
                  <a:schemeClr val="bg1"/>
                </a:solidFill>
              </a:rPr>
              <a:t> взаимодейства с </a:t>
            </a:r>
            <a:r>
              <a:rPr lang="en-US" sz="2000" dirty="0" smtClean="0">
                <a:solidFill>
                  <a:schemeClr val="bg1"/>
                </a:solidFill>
              </a:rPr>
              <a:t>IL-6</a:t>
            </a:r>
            <a:r>
              <a:rPr lang="ru-RU" sz="2000" dirty="0" smtClean="0">
                <a:solidFill>
                  <a:schemeClr val="bg1"/>
                </a:solidFill>
              </a:rPr>
              <a:t>, блокирайки ключови за свързваането му в сигнален комплекс аминокиселини</a:t>
            </a:r>
          </a:p>
        </p:txBody>
      </p:sp>
    </p:spTree>
    <p:extLst>
      <p:ext uri="{BB962C8B-B14F-4D97-AF65-F5344CB8AC3E}">
        <p14:creationId xmlns:p14="http://schemas.microsoft.com/office/powerpoint/2010/main" val="2677658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9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2375555" y="4443976"/>
            <a:ext cx="1468902" cy="147058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4008752" y="4437512"/>
            <a:ext cx="1515356" cy="147058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5714962" y="4443975"/>
            <a:ext cx="1468263" cy="147058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593889" y="4440025"/>
            <a:ext cx="1543137" cy="147058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6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dirty="0" smtClean="0"/>
              <a:t>КП-06-ДК1/5/2021</a:t>
            </a:r>
            <a:endParaRPr lang="en-US" dirty="0" smtClean="0"/>
          </a:p>
          <a:p>
            <a:pPr algn="ctr"/>
            <a:r>
              <a:rPr lang="en-US" dirty="0" smtClean="0"/>
              <a:t>SARSIMM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919" y="443518"/>
            <a:ext cx="7120548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Партньори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400" b="1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Софийски Университет „Св. Кл. Охридски</a:t>
            </a:r>
            <a:r>
              <a:rPr lang="bg-BG" sz="2400" b="1" cap="all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400" dirty="0">
                <a:solidFill>
                  <a:schemeClr val="bg1"/>
                </a:solidFill>
              </a:rPr>
              <a:t>ИНСТИТУТ ПО МОЛЕКУЛЯРНА БИОЛОГИЯ </a:t>
            </a:r>
            <a:endParaRPr lang="bg-BG" sz="2400" dirty="0" smtClean="0">
              <a:solidFill>
                <a:schemeClr val="bg1"/>
              </a:solidFill>
            </a:endParaRPr>
          </a:p>
          <a:p>
            <a:pPr>
              <a:spcAft>
                <a:spcPts val="600"/>
              </a:spcAft>
            </a:pPr>
            <a:r>
              <a:rPr lang="bg-BG" sz="2400" dirty="0">
                <a:solidFill>
                  <a:schemeClr val="bg1"/>
                </a:solidFill>
              </a:rPr>
              <a:t> </a:t>
            </a:r>
            <a:r>
              <a:rPr lang="bg-BG" sz="2400" dirty="0" smtClean="0">
                <a:solidFill>
                  <a:schemeClr val="bg1"/>
                </a:solidFill>
              </a:rPr>
              <a:t>        „</a:t>
            </a:r>
            <a:r>
              <a:rPr lang="bg-BG" sz="2400" dirty="0">
                <a:solidFill>
                  <a:schemeClr val="bg1"/>
                </a:solidFill>
              </a:rPr>
              <a:t>АКАД. РУМЕН ЦАНЕВ“ – БАН</a:t>
            </a:r>
            <a:endParaRPr lang="bg-BG" sz="2400" dirty="0" smtClean="0">
              <a:solidFill>
                <a:schemeClr val="bg1"/>
              </a:solidFill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400" dirty="0" smtClean="0">
                <a:solidFill>
                  <a:schemeClr val="bg1"/>
                </a:solidFill>
              </a:rPr>
              <a:t>ИНСТИТУТ ПО ИНФОРМАЦИОННИ И КОМУНИКАЦИОННИ ТЕХНОЛОГИИ – БАН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400" dirty="0">
                <a:solidFill>
                  <a:schemeClr val="bg1"/>
                </a:solidFill>
              </a:rPr>
              <a:t>ИНСТИТУТ ПО МИКРОБИОЛОГИЯ „СТЕФАН АНГЕЛОВ“ – БАН</a:t>
            </a:r>
            <a:endParaRPr lang="en-US" sz="2400" dirty="0">
              <a:solidFill>
                <a:schemeClr val="bg1"/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5048" y="4521200"/>
            <a:ext cx="6397797" cy="1304457"/>
            <a:chOff x="695048" y="4521200"/>
            <a:chExt cx="6397797" cy="1304457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186" y="4534129"/>
              <a:ext cx="1237827" cy="1290277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04582" y="4534129"/>
              <a:ext cx="1288263" cy="129152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048" y="4526416"/>
              <a:ext cx="1346362" cy="1297990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05173" y="4521200"/>
              <a:ext cx="1334249" cy="1303206"/>
            </a:xfrm>
            <a:prstGeom prst="rect">
              <a:avLst/>
            </a:prstGeom>
            <a:solidFill>
              <a:schemeClr val="bg1"/>
            </a:solidFill>
          </p:spPr>
        </p:pic>
      </p:grpSp>
      <p:sp>
        <p:nvSpPr>
          <p:cNvPr id="10" name="TextBox 9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</p:spTree>
    <p:extLst>
      <p:ext uri="{BB962C8B-B14F-4D97-AF65-F5344CB8AC3E}">
        <p14:creationId xmlns:p14="http://schemas.microsoft.com/office/powerpoint/2010/main" val="28937999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pic>
        <p:nvPicPr>
          <p:cNvPr id="9" name="il6il6rhpnmg">
            <a:hlinkClick r:id="" action="ppaction://media"/>
            <a:extLst>
              <a:ext uri="{FF2B5EF4-FFF2-40B4-BE49-F238E27FC236}">
                <a16:creationId xmlns:a16="http://schemas.microsoft.com/office/drawing/2014/main" id="{C4F015F6-96EC-1E4F-0F95-74624A1FAF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14561" r="16164"/>
          <a:stretch/>
        </p:blipFill>
        <p:spPr>
          <a:xfrm>
            <a:off x="395926" y="2437865"/>
            <a:ext cx="4223208" cy="3471037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84953" y="302021"/>
            <a:ext cx="7120548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>
                <a:solidFill>
                  <a:schemeClr val="bg1"/>
                </a:solidFill>
              </a:rPr>
              <a:t>Взаимодействие на </a:t>
            </a:r>
            <a:r>
              <a:rPr lang="en-US" sz="2200" dirty="0">
                <a:solidFill>
                  <a:schemeClr val="bg1"/>
                </a:solidFill>
              </a:rPr>
              <a:t>LMWH </a:t>
            </a:r>
            <a:r>
              <a:rPr lang="bg-BG" sz="2200" dirty="0" smtClean="0">
                <a:solidFill>
                  <a:schemeClr val="bg1"/>
                </a:solidFill>
              </a:rPr>
              <a:t>с </a:t>
            </a:r>
            <a:r>
              <a:rPr lang="en-US" sz="2200" dirty="0" smtClean="0">
                <a:solidFill>
                  <a:schemeClr val="bg1"/>
                </a:solidFill>
              </a:rPr>
              <a:t>IL-6/IL-6R</a:t>
            </a:r>
            <a:r>
              <a:rPr lang="el-GR" sz="2200" dirty="0" smtClean="0">
                <a:solidFill>
                  <a:schemeClr val="bg1"/>
                </a:solidFill>
              </a:rPr>
              <a:t>α</a:t>
            </a: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4866612" y="2437865"/>
            <a:ext cx="2759673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bg1"/>
                </a:solidFill>
              </a:rPr>
              <a:t>LMWH </a:t>
            </a:r>
            <a:r>
              <a:rPr lang="bg-BG" sz="2000" dirty="0" smtClean="0">
                <a:solidFill>
                  <a:schemeClr val="bg1"/>
                </a:solidFill>
              </a:rPr>
              <a:t>взаимодейства  с комплекса </a:t>
            </a:r>
            <a:r>
              <a:rPr lang="en-US" sz="2000" dirty="0" smtClean="0">
                <a:solidFill>
                  <a:schemeClr val="bg1"/>
                </a:solidFill>
              </a:rPr>
              <a:t>IL-6/IL-6Rα</a:t>
            </a:r>
            <a:r>
              <a:rPr lang="bg-BG" sz="2000" dirty="0" smtClean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блокирайки неговия свързващ сайт, с което препятства формирането на необходимия за осъществяване на биологичната функция на </a:t>
            </a:r>
            <a:r>
              <a:rPr lang="en-US" sz="2000" dirty="0" smtClean="0">
                <a:solidFill>
                  <a:schemeClr val="bg1"/>
                </a:solidFill>
              </a:rPr>
              <a:t>IL-6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r>
              <a:rPr lang="ru-RU" sz="2000" dirty="0" smtClean="0">
                <a:solidFill>
                  <a:schemeClr val="bg1"/>
                </a:solidFill>
              </a:rPr>
              <a:t>сигнален комплекс</a:t>
            </a:r>
          </a:p>
        </p:txBody>
      </p:sp>
    </p:spTree>
    <p:extLst>
      <p:ext uri="{BB962C8B-B14F-4D97-AF65-F5344CB8AC3E}">
        <p14:creationId xmlns:p14="http://schemas.microsoft.com/office/powerpoint/2010/main" val="192471632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9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  <p:bldLst>
      <p:bldP spid="10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78" y="2410197"/>
            <a:ext cx="7125905" cy="3660362"/>
          </a:xfrm>
          <a:prstGeom prst="rect">
            <a:avLst/>
          </a:prstGeom>
          <a:ln>
            <a:noFill/>
          </a:ln>
          <a:effectLst>
            <a:softEdge rad="38100"/>
          </a:effectLst>
        </p:spPr>
      </p:pic>
      <p:sp>
        <p:nvSpPr>
          <p:cNvPr id="8" name="TextBox 7"/>
          <p:cNvSpPr txBox="1"/>
          <p:nvPr/>
        </p:nvSpPr>
        <p:spPr>
          <a:xfrm>
            <a:off x="184953" y="302021"/>
            <a:ext cx="712054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Молекулен механизъм на противовъзпалителното действие на </a:t>
            </a:r>
            <a:r>
              <a:rPr lang="en-US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LMWH</a:t>
            </a:r>
            <a:endParaRPr lang="en-US" sz="2200" dirty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784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4953" y="302021"/>
            <a:ext cx="71205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ОВЛАДЯВАНЕ НА ЦИТОКИНОВАТА БУРЯ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1636570"/>
            <a:ext cx="730577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>
                <a:solidFill>
                  <a:schemeClr val="bg1"/>
                </a:solidFill>
              </a:rPr>
              <a:t>Хепаринът е </a:t>
            </a:r>
            <a:r>
              <a:rPr lang="ru-RU" sz="2000" b="1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мощен противовъзпалителен агент</a:t>
            </a:r>
            <a:r>
              <a:rPr lang="ru-RU" sz="2000" dirty="0">
                <a:solidFill>
                  <a:schemeClr val="bg1"/>
                </a:solidFill>
              </a:rPr>
              <a:t>, поради способността му да се </a:t>
            </a:r>
            <a:r>
              <a:rPr lang="ru-RU" sz="2000" dirty="0" smtClean="0">
                <a:solidFill>
                  <a:schemeClr val="bg1"/>
                </a:solidFill>
              </a:rPr>
              <a:t>свързва </a:t>
            </a:r>
            <a:r>
              <a:rPr lang="ru-RU" sz="2000" dirty="0">
                <a:solidFill>
                  <a:schemeClr val="bg1"/>
                </a:solidFill>
              </a:rPr>
              <a:t>с два от ключовите цитокини в развитието на цитокиновата буря – IFNγ и </a:t>
            </a:r>
            <a:r>
              <a:rPr lang="ru-RU" sz="2000" dirty="0" smtClean="0">
                <a:solidFill>
                  <a:schemeClr val="bg1"/>
                </a:solidFill>
              </a:rPr>
              <a:t>IL-6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Хепаринът </a:t>
            </a:r>
            <a:r>
              <a:rPr lang="ru-RU" sz="2000" b="1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може да повлияе благоприятно </a:t>
            </a:r>
            <a:r>
              <a:rPr lang="ru-RU" sz="2000" dirty="0">
                <a:solidFill>
                  <a:schemeClr val="bg1"/>
                </a:solidFill>
              </a:rPr>
              <a:t>на състояния, характеризиращи се със свръхекспресия на </a:t>
            </a:r>
            <a:r>
              <a:rPr lang="ru-RU" sz="2000" dirty="0" smtClean="0">
                <a:solidFill>
                  <a:schemeClr val="bg1"/>
                </a:solidFill>
              </a:rPr>
              <a:t>тези два цитокина, свързани с </a:t>
            </a:r>
            <a:r>
              <a:rPr lang="ru-RU" sz="2000" dirty="0">
                <a:solidFill>
                  <a:schemeClr val="bg1"/>
                </a:solidFill>
              </a:rPr>
              <a:t>неконтролирани възпалителни процеси, по-специално с </a:t>
            </a:r>
            <a:r>
              <a:rPr lang="ru-RU" sz="20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COVID-19</a:t>
            </a:r>
            <a:r>
              <a:rPr lang="ru-RU" sz="2000" dirty="0" smtClean="0">
                <a:solidFill>
                  <a:schemeClr val="bg1"/>
                </a:solidFill>
              </a:rPr>
              <a:t>, но също и с </a:t>
            </a:r>
            <a:r>
              <a:rPr lang="ru-RU" sz="20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автоимунни заболявания, инфекции, рак</a:t>
            </a:r>
            <a:endParaRPr lang="ru-RU" sz="2000" dirty="0" smtClean="0">
              <a:solidFill>
                <a:schemeClr val="bg1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Противовъзпалителното </a:t>
            </a:r>
            <a:r>
              <a:rPr lang="ru-RU" sz="2000" dirty="0">
                <a:solidFill>
                  <a:schemeClr val="bg1"/>
                </a:solidFill>
              </a:rPr>
              <a:t>действие на хепарина </a:t>
            </a:r>
            <a:r>
              <a:rPr lang="ru-RU" sz="2000" b="1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не зависи от вида на вируса</a:t>
            </a:r>
            <a:r>
              <a:rPr lang="ru-RU" sz="2000" dirty="0">
                <a:solidFill>
                  <a:schemeClr val="bg1"/>
                </a:solidFill>
              </a:rPr>
              <a:t> и като цяло от причината за острия възпалителен </a:t>
            </a:r>
            <a:r>
              <a:rPr lang="ru-RU" sz="2000" dirty="0" smtClean="0">
                <a:solidFill>
                  <a:schemeClr val="bg1"/>
                </a:solidFill>
              </a:rPr>
              <a:t>процес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Трикратна активност</a:t>
            </a:r>
            <a:r>
              <a:rPr lang="ru-RU" sz="2000" dirty="0" smtClean="0">
                <a:solidFill>
                  <a:schemeClr val="bg1"/>
                </a:solidFill>
              </a:rPr>
              <a:t>: </a:t>
            </a:r>
            <a:r>
              <a:rPr lang="ru-RU" sz="2000" dirty="0">
                <a:solidFill>
                  <a:schemeClr val="bg1"/>
                </a:solidFill>
              </a:rPr>
              <a:t>антикоагулантна, противовъзпалителна и </a:t>
            </a:r>
            <a:r>
              <a:rPr lang="ru-RU" sz="2000" dirty="0" smtClean="0">
                <a:solidFill>
                  <a:schemeClr val="bg1"/>
                </a:solidFill>
              </a:rPr>
              <a:t>антивирусна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>
                <a:solidFill>
                  <a:schemeClr val="bg1"/>
                </a:solidFill>
              </a:rPr>
              <a:t>Допълнително </a:t>
            </a:r>
            <a:r>
              <a:rPr lang="ru-RU" sz="2000" dirty="0">
                <a:solidFill>
                  <a:schemeClr val="bg1"/>
                </a:solidFill>
              </a:rPr>
              <a:t>предимство: </a:t>
            </a:r>
            <a:r>
              <a:rPr lang="ru-RU" sz="2000" dirty="0" smtClean="0">
                <a:solidFill>
                  <a:schemeClr val="bg1"/>
                </a:solidFill>
              </a:rPr>
              <a:t>широко </a:t>
            </a:r>
            <a:r>
              <a:rPr lang="ru-RU" sz="2000" dirty="0">
                <a:solidFill>
                  <a:schemeClr val="bg1"/>
                </a:solidFill>
              </a:rPr>
              <a:t>използван медикамент</a:t>
            </a:r>
            <a:endParaRPr lang="en-US" sz="2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559347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7" y="215613"/>
            <a:ext cx="7373597" cy="66479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8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Публикации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L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Litov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Petkov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M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Rangelov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N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Ilieva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Lilkova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N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Todorova, </a:t>
            </a: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Krachmarova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K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Malinova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bg-BG" sz="2000" dirty="0" smtClean="0">
                <a:solidFill>
                  <a:schemeClr val="bg1"/>
                </a:solidFill>
              </a:rPr>
              <a:t>А.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Gospodinov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R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Hristova</a:t>
            </a:r>
            <a:r>
              <a:rPr lang="en-US" sz="2000" dirty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I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Ivanov</a:t>
            </a:r>
            <a:r>
              <a:rPr lang="bg-BG" sz="2000" dirty="0" smtClean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dirty="0" smtClean="0">
                <a:solidFill>
                  <a:schemeClr val="bg1"/>
                </a:solidFill>
              </a:rPr>
              <a:t>G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>
                <a:solidFill>
                  <a:schemeClr val="bg1"/>
                </a:solidFill>
              </a:rPr>
              <a:t>Nacheva</a:t>
            </a:r>
            <a:r>
              <a:rPr lang="en-US" sz="2000" dirty="0">
                <a:solidFill>
                  <a:schemeClr val="bg1"/>
                </a:solidFill>
              </a:rPr>
              <a:t> </a:t>
            </a:r>
          </a:p>
          <a:p>
            <a:r>
              <a:rPr lang="en-US" sz="2000" i="1" dirty="0" smtClean="0">
                <a:solidFill>
                  <a:schemeClr val="bg1"/>
                </a:solidFill>
              </a:rPr>
              <a:t>      Molecular </a:t>
            </a:r>
            <a:r>
              <a:rPr lang="en-US" sz="2000" i="1" dirty="0">
                <a:solidFill>
                  <a:schemeClr val="bg1"/>
                </a:solidFill>
              </a:rPr>
              <a:t>mechanism of the anti-inflammatory action </a:t>
            </a:r>
            <a:r>
              <a:rPr lang="en-US" sz="2000" i="1" dirty="0" smtClean="0">
                <a:solidFill>
                  <a:schemeClr val="bg1"/>
                </a:solidFill>
              </a:rPr>
              <a:t>of heparin  </a:t>
            </a:r>
          </a:p>
          <a:p>
            <a:pPr>
              <a:spcAft>
                <a:spcPts val="600"/>
              </a:spcAft>
            </a:pP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     Int</a:t>
            </a:r>
            <a:r>
              <a:rPr lang="en-US" sz="2000" i="1" dirty="0">
                <a:solidFill>
                  <a:schemeClr val="bg1"/>
                </a:solidFill>
              </a:rPr>
              <a:t>. J. Mol. Sci. Vol. 22(19) (2021) 10730  </a:t>
            </a:r>
            <a:endParaRPr lang="en-US" sz="2000" i="1" dirty="0" smtClean="0">
              <a:solidFill>
                <a:schemeClr val="bg1"/>
              </a:solidFill>
            </a:endParaRPr>
          </a:p>
          <a:p>
            <a:pPr>
              <a:spcAft>
                <a:spcPts val="800"/>
              </a:spcAft>
            </a:pPr>
            <a:r>
              <a:rPr lang="en-US" sz="2000" i="1" dirty="0" smtClean="0">
                <a:solidFill>
                  <a:schemeClr val="bg1"/>
                </a:solidFill>
              </a:rPr>
              <a:t>      </a:t>
            </a:r>
            <a:r>
              <a:rPr lang="en-US" sz="20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(IF=</a:t>
            </a:r>
            <a:r>
              <a:rPr lang="bg-BG" sz="20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6.208</a:t>
            </a:r>
            <a:r>
              <a:rPr lang="en-US" sz="20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; Q1; Open Access)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Miladinova</a:t>
            </a:r>
            <a:r>
              <a:rPr lang="bg-BG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Lilkova</a:t>
            </a:r>
            <a:r>
              <a:rPr lang="bg-BG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E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Krachmarova</a:t>
            </a:r>
            <a:r>
              <a:rPr lang="bg-BG" sz="2000" dirty="0" smtClean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K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Malinova</a:t>
            </a:r>
            <a:r>
              <a:rPr lang="bg-BG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P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Petkov</a:t>
            </a:r>
            <a:r>
              <a:rPr lang="bg-BG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N</a:t>
            </a:r>
            <a:r>
              <a:rPr lang="bg-BG" sz="2000" dirty="0" smtClean="0">
                <a:solidFill>
                  <a:schemeClr val="bg1"/>
                </a:solidFill>
              </a:rPr>
              <a:t>. </a:t>
            </a:r>
            <a:r>
              <a:rPr lang="en-US" sz="2000" dirty="0" err="1" smtClean="0">
                <a:solidFill>
                  <a:schemeClr val="bg1"/>
                </a:solidFill>
              </a:rPr>
              <a:t>Ilieva</a:t>
            </a:r>
            <a:r>
              <a:rPr lang="bg-BG" sz="2000" dirty="0" smtClean="0">
                <a:solidFill>
                  <a:schemeClr val="bg1"/>
                </a:solidFill>
              </a:rPr>
              <a:t>, </a:t>
            </a:r>
            <a:r>
              <a:rPr lang="en-US" sz="2000" dirty="0" smtClean="0">
                <a:solidFill>
                  <a:schemeClr val="bg1"/>
                </a:solidFill>
              </a:rPr>
              <a:t>G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Nacheva</a:t>
            </a:r>
            <a:r>
              <a:rPr lang="bg-BG" sz="2000" dirty="0" smtClean="0">
                <a:solidFill>
                  <a:schemeClr val="bg1"/>
                </a:solidFill>
              </a:rPr>
              <a:t>,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>
                <a:solidFill>
                  <a:schemeClr val="bg1"/>
                </a:solidFill>
              </a:rPr>
              <a:t>and </a:t>
            </a:r>
            <a:r>
              <a:rPr lang="en-US" sz="2000" dirty="0" smtClean="0">
                <a:solidFill>
                  <a:schemeClr val="bg1"/>
                </a:solidFill>
              </a:rPr>
              <a:t>L</a:t>
            </a:r>
            <a:r>
              <a:rPr lang="bg-BG" sz="2000" dirty="0" smtClean="0">
                <a:solidFill>
                  <a:schemeClr val="bg1"/>
                </a:solidFill>
              </a:rPr>
              <a:t>.</a:t>
            </a:r>
            <a:r>
              <a:rPr lang="en-US" sz="2000" dirty="0" smtClean="0">
                <a:solidFill>
                  <a:schemeClr val="bg1"/>
                </a:solidFill>
              </a:rPr>
              <a:t> </a:t>
            </a:r>
            <a:r>
              <a:rPr lang="en-US" sz="2000" dirty="0" err="1" smtClean="0">
                <a:solidFill>
                  <a:schemeClr val="bg1"/>
                </a:solidFill>
              </a:rPr>
              <a:t>Litov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i="1" dirty="0" smtClean="0">
                <a:solidFill>
                  <a:schemeClr val="bg1"/>
                </a:solidFill>
              </a:rPr>
              <a:t>      </a:t>
            </a:r>
            <a:r>
              <a:rPr lang="en-US" sz="2000" i="1" dirty="0" err="1" smtClean="0">
                <a:solidFill>
                  <a:schemeClr val="bg1"/>
                </a:solidFill>
              </a:rPr>
              <a:t>Heparan</a:t>
            </a:r>
            <a:r>
              <a:rPr lang="en-US" sz="2000" i="1" dirty="0" smtClean="0">
                <a:solidFill>
                  <a:schemeClr val="bg1"/>
                </a:solidFill>
              </a:rPr>
              <a:t> </a:t>
            </a:r>
            <a:r>
              <a:rPr lang="en-US" sz="2000" i="1" dirty="0">
                <a:solidFill>
                  <a:schemeClr val="bg1"/>
                </a:solidFill>
              </a:rPr>
              <a:t>s</a:t>
            </a:r>
            <a:r>
              <a:rPr lang="en-US" sz="2000" i="1" dirty="0" smtClean="0">
                <a:solidFill>
                  <a:schemeClr val="bg1"/>
                </a:solidFill>
              </a:rPr>
              <a:t>ulfate </a:t>
            </a:r>
            <a:r>
              <a:rPr lang="en-US" sz="2000" i="1" dirty="0">
                <a:solidFill>
                  <a:schemeClr val="bg1"/>
                </a:solidFill>
              </a:rPr>
              <a:t>facilitates binding of </a:t>
            </a:r>
            <a:r>
              <a:rPr lang="en-US" sz="2000" i="1" dirty="0" err="1">
                <a:solidFill>
                  <a:schemeClr val="bg1"/>
                </a:solidFill>
              </a:rPr>
              <a:t>hIFNγ</a:t>
            </a:r>
            <a:r>
              <a:rPr lang="en-US" sz="2000" i="1" dirty="0">
                <a:solidFill>
                  <a:schemeClr val="bg1"/>
                </a:solidFill>
              </a:rPr>
              <a:t> to its </a:t>
            </a:r>
            <a:r>
              <a:rPr lang="en-US" sz="2000" i="1" dirty="0" smtClean="0">
                <a:solidFill>
                  <a:schemeClr val="bg1"/>
                </a:solidFill>
              </a:rPr>
              <a:t>cell-surface</a:t>
            </a:r>
          </a:p>
          <a:p>
            <a:pPr>
              <a:spcAft>
                <a:spcPts val="800"/>
              </a:spcAft>
            </a:pPr>
            <a:r>
              <a:rPr lang="en-US" sz="2000" i="1" dirty="0">
                <a:solidFill>
                  <a:schemeClr val="bg1"/>
                </a:solidFill>
              </a:rPr>
              <a:t> </a:t>
            </a:r>
            <a:r>
              <a:rPr lang="en-US" sz="2000" i="1" dirty="0" smtClean="0">
                <a:solidFill>
                  <a:schemeClr val="bg1"/>
                </a:solidFill>
              </a:rPr>
              <a:t>     receptor hIFNGR1</a:t>
            </a:r>
            <a:r>
              <a:rPr lang="bg-BG" sz="2000" i="1" dirty="0" smtClean="0">
                <a:solidFill>
                  <a:schemeClr val="bg1"/>
                </a:solidFill>
              </a:rPr>
              <a:t> (</a:t>
            </a:r>
            <a:r>
              <a:rPr lang="en-US" sz="2000" i="1" dirty="0" smtClean="0">
                <a:solidFill>
                  <a:schemeClr val="bg1"/>
                </a:solidFill>
              </a:rPr>
              <a:t>submitted)</a:t>
            </a:r>
            <a:endParaRPr lang="en-US" sz="2000" i="1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000" dirty="0" smtClean="0">
                <a:solidFill>
                  <a:schemeClr val="bg1"/>
                </a:solidFill>
              </a:rPr>
              <a:t>В процес на подготовка статии по:</a:t>
            </a:r>
            <a:endParaRPr lang="en-US" sz="2000" dirty="0" smtClean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bg-BG" sz="2000" dirty="0" smtClean="0">
                <a:solidFill>
                  <a:schemeClr val="bg1"/>
                </a:solidFill>
              </a:rPr>
              <a:t>- токсичност на </a:t>
            </a:r>
            <a:r>
              <a:rPr lang="en-US" sz="2000" dirty="0" smtClean="0">
                <a:solidFill>
                  <a:schemeClr val="bg1"/>
                </a:solidFill>
              </a:rPr>
              <a:t>ORF6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- </a:t>
            </a:r>
            <a:r>
              <a:rPr lang="bg-BG" sz="2000" dirty="0" smtClean="0">
                <a:solidFill>
                  <a:schemeClr val="bg1"/>
                </a:solidFill>
              </a:rPr>
              <a:t>кандидат-</a:t>
            </a:r>
            <a:r>
              <a:rPr lang="bg-BG" sz="2000" dirty="0" err="1" smtClean="0">
                <a:solidFill>
                  <a:schemeClr val="bg1"/>
                </a:solidFill>
              </a:rPr>
              <a:t>лиганд</a:t>
            </a:r>
            <a:r>
              <a:rPr lang="bg-BG" sz="2000" dirty="0" smtClean="0">
                <a:solidFill>
                  <a:schemeClr val="bg1"/>
                </a:solidFill>
              </a:rPr>
              <a:t>, блокиращ </a:t>
            </a:r>
            <a:r>
              <a:rPr lang="en-US" sz="2000" dirty="0">
                <a:solidFill>
                  <a:schemeClr val="bg1"/>
                </a:solidFill>
              </a:rPr>
              <a:t>ORF6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      </a:t>
            </a:r>
            <a:r>
              <a:rPr lang="bg-BG" sz="2000" dirty="0" smtClean="0">
                <a:solidFill>
                  <a:schemeClr val="bg1"/>
                </a:solidFill>
              </a:rPr>
              <a:t>- модел на </a:t>
            </a:r>
            <a:r>
              <a:rPr lang="bg-BG" sz="2000" dirty="0" err="1" smtClean="0">
                <a:solidFill>
                  <a:schemeClr val="bg1"/>
                </a:solidFill>
              </a:rPr>
              <a:t>репликазно-транскриптазния</a:t>
            </a:r>
            <a:r>
              <a:rPr lang="bg-BG" sz="2000" dirty="0" smtClean="0">
                <a:solidFill>
                  <a:schemeClr val="bg1"/>
                </a:solidFill>
              </a:rPr>
              <a:t> комплекс на </a:t>
            </a:r>
            <a:r>
              <a:rPr lang="en-US" sz="2000" dirty="0" smtClean="0">
                <a:solidFill>
                  <a:schemeClr val="bg1"/>
                </a:solidFill>
              </a:rPr>
              <a:t>SARS-</a:t>
            </a:r>
          </a:p>
          <a:p>
            <a:r>
              <a:rPr lang="en-US" sz="2000" dirty="0">
                <a:solidFill>
                  <a:schemeClr val="bg1"/>
                </a:solidFill>
              </a:rPr>
              <a:t> </a:t>
            </a:r>
            <a:r>
              <a:rPr lang="en-US" sz="2000" dirty="0" smtClean="0">
                <a:solidFill>
                  <a:schemeClr val="bg1"/>
                </a:solidFill>
              </a:rPr>
              <a:t>       CoV-2</a:t>
            </a:r>
            <a:r>
              <a:rPr lang="bg-BG" sz="2000" dirty="0" smtClean="0">
                <a:solidFill>
                  <a:schemeClr val="bg1"/>
                </a:solidFill>
              </a:rPr>
              <a:t>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i="1" dirty="0" smtClean="0">
              <a:solidFill>
                <a:schemeClr val="bg1"/>
              </a:solidFill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endParaRPr lang="en-US" sz="2000" i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563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6499" y="1163884"/>
            <a:ext cx="6948027" cy="45550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International Conference on Large-Scale </a:t>
            </a:r>
            <a:r>
              <a:rPr lang="en-US" sz="2000" dirty="0">
                <a:solidFill>
                  <a:schemeClr val="bg1"/>
                </a:solidFill>
              </a:rPr>
              <a:t>Scientific Computations, LSSC’2021 (7-11 June 2021, </a:t>
            </a:r>
            <a:r>
              <a:rPr lang="en-US" sz="2000" dirty="0" err="1">
                <a:solidFill>
                  <a:schemeClr val="bg1"/>
                </a:solidFill>
              </a:rPr>
              <a:t>Sozopol</a:t>
            </a:r>
            <a:r>
              <a:rPr lang="en-US" sz="2000" dirty="0">
                <a:solidFill>
                  <a:schemeClr val="bg1"/>
                </a:solidFill>
              </a:rPr>
              <a:t>, Bulgari</a:t>
            </a:r>
            <a:r>
              <a:rPr lang="bg-BG" sz="2000" dirty="0" smtClean="0">
                <a:solidFill>
                  <a:schemeClr val="bg1"/>
                </a:solidFill>
              </a:rPr>
              <a:t>а)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International </a:t>
            </a:r>
            <a:r>
              <a:rPr lang="en-US" sz="2000" dirty="0">
                <a:solidFill>
                  <a:schemeClr val="bg1"/>
                </a:solidFill>
              </a:rPr>
              <a:t>Conference </a:t>
            </a:r>
            <a:r>
              <a:rPr lang="en-US" sz="2000" dirty="0" smtClean="0">
                <a:solidFill>
                  <a:schemeClr val="bg1"/>
                </a:solidFill>
              </a:rPr>
              <a:t>BIOMATH’2021 </a:t>
            </a:r>
            <a:r>
              <a:rPr lang="en-US" sz="2000" dirty="0">
                <a:solidFill>
                  <a:schemeClr val="bg1"/>
                </a:solidFill>
              </a:rPr>
              <a:t>(20-25 June 2021, </a:t>
            </a:r>
            <a:r>
              <a:rPr lang="en-US" sz="2000" dirty="0" smtClean="0">
                <a:solidFill>
                  <a:schemeClr val="bg1"/>
                </a:solidFill>
              </a:rPr>
              <a:t> Pretoria</a:t>
            </a:r>
            <a:r>
              <a:rPr lang="en-US" sz="2000" dirty="0">
                <a:solidFill>
                  <a:schemeClr val="bg1"/>
                </a:solidFill>
              </a:rPr>
              <a:t>, South Africa &amp; </a:t>
            </a:r>
            <a:r>
              <a:rPr lang="en-US" sz="2000" dirty="0" smtClean="0">
                <a:solidFill>
                  <a:schemeClr val="bg1"/>
                </a:solidFill>
              </a:rPr>
              <a:t>online)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bg1"/>
                </a:solidFill>
              </a:rPr>
              <a:t>Application of Mathematics in Technical and Natural Sciences, AMiTaNS’2021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24-29 June 2021, </a:t>
            </a:r>
            <a:r>
              <a:rPr lang="en-US" sz="2000" dirty="0" err="1">
                <a:solidFill>
                  <a:schemeClr val="bg1"/>
                </a:solidFill>
              </a:rPr>
              <a:t>Albena</a:t>
            </a:r>
            <a:r>
              <a:rPr lang="en-US" sz="2000" dirty="0">
                <a:solidFill>
                  <a:schemeClr val="bg1"/>
                </a:solidFill>
              </a:rPr>
              <a:t>, Bulgaria &amp; online)</a:t>
            </a:r>
          </a:p>
          <a:p>
            <a:pPr marL="342900" indent="-342900">
              <a:buFont typeface="Wingdings" panose="05000000000000000000" pitchFamily="2" charset="2"/>
              <a:buChar char="q"/>
            </a:pPr>
            <a:r>
              <a:rPr lang="bg-BG" sz="2000" dirty="0" smtClean="0">
                <a:solidFill>
                  <a:schemeClr val="bg1"/>
                </a:solidFill>
              </a:rPr>
              <a:t>50та Юбилейна пролетна конференция на СМБ  </a:t>
            </a:r>
          </a:p>
          <a:p>
            <a:pPr>
              <a:spcAft>
                <a:spcPts val="600"/>
              </a:spcAft>
            </a:pPr>
            <a:r>
              <a:rPr lang="bg-BG" sz="2000" dirty="0">
                <a:solidFill>
                  <a:schemeClr val="bg1"/>
                </a:solidFill>
              </a:rPr>
              <a:t> </a:t>
            </a:r>
            <a:r>
              <a:rPr lang="bg-BG" sz="2000" dirty="0" smtClean="0">
                <a:solidFill>
                  <a:schemeClr val="bg1"/>
                </a:solidFill>
              </a:rPr>
              <a:t>     (1-5</a:t>
            </a:r>
            <a:r>
              <a:rPr lang="en-US" sz="2000" dirty="0" smtClean="0">
                <a:solidFill>
                  <a:schemeClr val="bg1"/>
                </a:solidFill>
              </a:rPr>
              <a:t>.IX.2021 </a:t>
            </a:r>
            <a:r>
              <a:rPr lang="bg-BG" sz="2000" dirty="0" smtClean="0">
                <a:solidFill>
                  <a:schemeClr val="bg1"/>
                </a:solidFill>
              </a:rPr>
              <a:t>г., Бургас, България)</a:t>
            </a:r>
            <a:endParaRPr lang="en-US" sz="2000" dirty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International Workshop “Mathematics </a:t>
            </a:r>
            <a:r>
              <a:rPr lang="en-US" sz="2000" dirty="0">
                <a:solidFill>
                  <a:schemeClr val="bg1"/>
                </a:solidFill>
              </a:rPr>
              <a:t>of Life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 err="1" smtClean="0">
                <a:solidFill>
                  <a:schemeClr val="bg1"/>
                </a:solidFill>
              </a:rPr>
              <a:t>MoL</a:t>
            </a:r>
            <a:r>
              <a:rPr lang="bg-BG" sz="2000" dirty="0" smtClean="0">
                <a:solidFill>
                  <a:schemeClr val="bg1"/>
                </a:solidFill>
              </a:rPr>
              <a:t>‘</a:t>
            </a:r>
            <a:r>
              <a:rPr lang="en-US" sz="2000" dirty="0" smtClean="0">
                <a:solidFill>
                  <a:schemeClr val="bg1"/>
                </a:solidFill>
              </a:rPr>
              <a:t>2021)” </a:t>
            </a:r>
            <a:r>
              <a:rPr lang="en-US" sz="2000" dirty="0">
                <a:solidFill>
                  <a:schemeClr val="bg1"/>
                </a:solidFill>
              </a:rPr>
              <a:t>(September 13-18, 2021, </a:t>
            </a:r>
            <a:r>
              <a:rPr lang="en-US" sz="2000" dirty="0" err="1">
                <a:solidFill>
                  <a:schemeClr val="bg1"/>
                </a:solidFill>
              </a:rPr>
              <a:t>Hisarya</a:t>
            </a:r>
            <a:r>
              <a:rPr lang="en-US" sz="2000" dirty="0">
                <a:solidFill>
                  <a:schemeClr val="bg1"/>
                </a:solidFill>
              </a:rPr>
              <a:t>, Bulgaria &amp; online)   </a:t>
            </a:r>
            <a:endParaRPr lang="en-US" sz="20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2000" dirty="0" smtClean="0">
                <a:solidFill>
                  <a:schemeClr val="bg1"/>
                </a:solidFill>
              </a:rPr>
              <a:t>PRACE </a:t>
            </a:r>
            <a:r>
              <a:rPr lang="en-US" sz="2000" dirty="0">
                <a:solidFill>
                  <a:schemeClr val="bg1"/>
                </a:solidFill>
              </a:rPr>
              <a:t>Autumn School: Fundamentals of </a:t>
            </a:r>
            <a:r>
              <a:rPr lang="en-US" sz="2000" dirty="0" err="1">
                <a:solidFill>
                  <a:schemeClr val="bg1"/>
                </a:solidFill>
              </a:rPr>
              <a:t>Biomolecular</a:t>
            </a:r>
            <a:r>
              <a:rPr lang="en-US" sz="2000" dirty="0">
                <a:solidFill>
                  <a:schemeClr val="bg1"/>
                </a:solidFill>
              </a:rPr>
              <a:t> Simulations and Virtual Drug Development </a:t>
            </a:r>
            <a:r>
              <a:rPr lang="en-US" sz="2000" dirty="0" smtClean="0">
                <a:solidFill>
                  <a:schemeClr val="bg1"/>
                </a:solidFill>
              </a:rPr>
              <a:t>(</a:t>
            </a:r>
            <a:r>
              <a:rPr lang="en-US" sz="2000" dirty="0">
                <a:solidFill>
                  <a:schemeClr val="bg1"/>
                </a:solidFill>
              </a:rPr>
              <a:t>20-24 September 2021, Brussels / </a:t>
            </a:r>
            <a:r>
              <a:rPr lang="en-US" sz="2000" dirty="0" smtClean="0">
                <a:solidFill>
                  <a:schemeClr val="bg1"/>
                </a:solidFill>
              </a:rPr>
              <a:t>online)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3978" y="234384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Научни форуми</a:t>
            </a:r>
          </a:p>
        </p:txBody>
      </p:sp>
    </p:spTree>
    <p:extLst>
      <p:ext uri="{BB962C8B-B14F-4D97-AF65-F5344CB8AC3E}">
        <p14:creationId xmlns:p14="http://schemas.microsoft.com/office/powerpoint/2010/main" val="25956991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234384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Научни форуми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6319" y="1127948"/>
            <a:ext cx="6948027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chemeClr val="bg1"/>
                </a:solidFill>
              </a:rPr>
              <a:t>International Workshop </a:t>
            </a:r>
            <a:r>
              <a:rPr lang="en-US" sz="1900" dirty="0">
                <a:solidFill>
                  <a:schemeClr val="bg1"/>
                </a:solidFill>
              </a:rPr>
              <a:t>on Numerical and Symbolic Scientific </a:t>
            </a:r>
            <a:r>
              <a:rPr lang="en-US" sz="1900" dirty="0" smtClean="0">
                <a:solidFill>
                  <a:schemeClr val="bg1"/>
                </a:solidFill>
              </a:rPr>
              <a:t>Computing </a:t>
            </a:r>
            <a:r>
              <a:rPr lang="bg-BG" sz="1900" dirty="0" smtClean="0">
                <a:solidFill>
                  <a:schemeClr val="bg1"/>
                </a:solidFill>
              </a:rPr>
              <a:t>(</a:t>
            </a:r>
            <a:r>
              <a:rPr lang="en-US" sz="1900" dirty="0">
                <a:solidFill>
                  <a:schemeClr val="bg1"/>
                </a:solidFill>
              </a:rPr>
              <a:t>September 20-23, 2021, Sofia, Bulgaria) </a:t>
            </a:r>
            <a:endParaRPr lang="en-US" sz="19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ru-RU" sz="1900" dirty="0" smtClean="0">
                <a:solidFill>
                  <a:schemeClr val="bg1"/>
                </a:solidFill>
              </a:rPr>
              <a:t>Терапевтичен потенциал на човешкия интерферон-гама и негови мутантни производни (Хисаря, 10-13 май 2022) (работно съвещание по проекти ДН-11/20/2017 и КП-06-ДК1/5/2021)</a:t>
            </a:r>
            <a:r>
              <a:rPr lang="en-US" sz="1900" dirty="0" smtClean="0">
                <a:solidFill>
                  <a:schemeClr val="bg1"/>
                </a:solidFill>
              </a:rPr>
              <a:t> – </a:t>
            </a:r>
            <a:r>
              <a:rPr lang="bg-BG" sz="1900" dirty="0" smtClean="0">
                <a:solidFill>
                  <a:schemeClr val="bg1"/>
                </a:solidFill>
              </a:rPr>
              <a:t>3 доклада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900" dirty="0" smtClean="0">
                <a:solidFill>
                  <a:schemeClr val="bg1"/>
                </a:solidFill>
              </a:rPr>
              <a:t>2nd </a:t>
            </a:r>
            <a:r>
              <a:rPr lang="en-US" sz="1900" dirty="0">
                <a:solidFill>
                  <a:schemeClr val="bg1"/>
                </a:solidFill>
              </a:rPr>
              <a:t>International </a:t>
            </a:r>
            <a:r>
              <a:rPr lang="en-US" sz="1900" dirty="0" smtClean="0">
                <a:solidFill>
                  <a:schemeClr val="bg1"/>
                </a:solidFill>
              </a:rPr>
              <a:t>Workshop “Numerical </a:t>
            </a:r>
            <a:r>
              <a:rPr lang="en-US" sz="1900" dirty="0">
                <a:solidFill>
                  <a:schemeClr val="bg1"/>
                </a:solidFill>
              </a:rPr>
              <a:t>Solution of Fractional Differential Equations and </a:t>
            </a:r>
            <a:r>
              <a:rPr lang="en-US" sz="1900" dirty="0" smtClean="0">
                <a:solidFill>
                  <a:schemeClr val="bg1"/>
                </a:solidFill>
              </a:rPr>
              <a:t>Applications</a:t>
            </a:r>
            <a:r>
              <a:rPr lang="en-US" sz="1900" dirty="0">
                <a:solidFill>
                  <a:schemeClr val="bg1"/>
                </a:solidFill>
              </a:rPr>
              <a:t>” </a:t>
            </a:r>
            <a:r>
              <a:rPr lang="en-US" sz="1900" dirty="0" smtClean="0">
                <a:solidFill>
                  <a:schemeClr val="bg1"/>
                </a:solidFill>
              </a:rPr>
              <a:t>(June 5-10</a:t>
            </a:r>
            <a:r>
              <a:rPr lang="en-US" sz="1900" dirty="0">
                <a:solidFill>
                  <a:schemeClr val="bg1"/>
                </a:solidFill>
              </a:rPr>
              <a:t>, 2022, </a:t>
            </a:r>
            <a:r>
              <a:rPr lang="en-US" sz="1900" dirty="0" err="1">
                <a:solidFill>
                  <a:schemeClr val="bg1"/>
                </a:solidFill>
              </a:rPr>
              <a:t>Sozopol</a:t>
            </a:r>
            <a:r>
              <a:rPr lang="en-US" sz="1900" dirty="0">
                <a:solidFill>
                  <a:schemeClr val="bg1"/>
                </a:solidFill>
              </a:rPr>
              <a:t>, </a:t>
            </a:r>
            <a:r>
              <a:rPr lang="en-US" sz="1900" dirty="0" smtClean="0">
                <a:solidFill>
                  <a:schemeClr val="bg1"/>
                </a:solidFill>
              </a:rPr>
              <a:t>Bulgaria)</a:t>
            </a:r>
            <a:r>
              <a:rPr lang="bg-BG" sz="1900" dirty="0" smtClean="0">
                <a:solidFill>
                  <a:schemeClr val="bg1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900" dirty="0">
                <a:solidFill>
                  <a:schemeClr val="bg1"/>
                </a:solidFill>
              </a:rPr>
              <a:t>Application of Mathematics in Technical and Natural Sciences, </a:t>
            </a:r>
            <a:r>
              <a:rPr lang="it-IT" sz="1900" dirty="0" smtClean="0">
                <a:solidFill>
                  <a:schemeClr val="bg1"/>
                </a:solidFill>
              </a:rPr>
              <a:t>AMiTaNS’2</a:t>
            </a:r>
            <a:r>
              <a:rPr lang="bg-BG" sz="1900" dirty="0" smtClean="0">
                <a:solidFill>
                  <a:schemeClr val="bg1"/>
                </a:solidFill>
              </a:rPr>
              <a:t>2</a:t>
            </a:r>
            <a:r>
              <a:rPr lang="it-IT" sz="1900" dirty="0" smtClean="0">
                <a:solidFill>
                  <a:schemeClr val="bg1"/>
                </a:solidFill>
              </a:rPr>
              <a:t> </a:t>
            </a:r>
            <a:r>
              <a:rPr lang="it-IT" sz="1900" dirty="0">
                <a:solidFill>
                  <a:schemeClr val="bg1"/>
                </a:solidFill>
              </a:rPr>
              <a:t>(</a:t>
            </a:r>
            <a:r>
              <a:rPr lang="it-IT" sz="1900" dirty="0" smtClean="0">
                <a:solidFill>
                  <a:schemeClr val="bg1"/>
                </a:solidFill>
              </a:rPr>
              <a:t>2</a:t>
            </a:r>
            <a:r>
              <a:rPr lang="bg-BG" sz="1900" dirty="0" smtClean="0">
                <a:solidFill>
                  <a:schemeClr val="bg1"/>
                </a:solidFill>
              </a:rPr>
              <a:t>2</a:t>
            </a:r>
            <a:r>
              <a:rPr lang="it-IT" sz="1900" dirty="0" smtClean="0">
                <a:solidFill>
                  <a:schemeClr val="bg1"/>
                </a:solidFill>
              </a:rPr>
              <a:t>-2</a:t>
            </a:r>
            <a:r>
              <a:rPr lang="bg-BG" sz="1900" dirty="0" smtClean="0">
                <a:solidFill>
                  <a:schemeClr val="bg1"/>
                </a:solidFill>
              </a:rPr>
              <a:t>7</a:t>
            </a:r>
            <a:r>
              <a:rPr lang="it-IT" sz="1900" dirty="0" smtClean="0">
                <a:solidFill>
                  <a:schemeClr val="bg1"/>
                </a:solidFill>
              </a:rPr>
              <a:t> </a:t>
            </a:r>
            <a:r>
              <a:rPr lang="it-IT" sz="1900" dirty="0">
                <a:solidFill>
                  <a:schemeClr val="bg1"/>
                </a:solidFill>
              </a:rPr>
              <a:t>June </a:t>
            </a:r>
            <a:r>
              <a:rPr lang="it-IT" sz="1900" dirty="0" smtClean="0">
                <a:solidFill>
                  <a:schemeClr val="bg1"/>
                </a:solidFill>
              </a:rPr>
              <a:t>202</a:t>
            </a:r>
            <a:r>
              <a:rPr lang="bg-BG" sz="1900" dirty="0" smtClean="0">
                <a:solidFill>
                  <a:schemeClr val="bg1"/>
                </a:solidFill>
              </a:rPr>
              <a:t>2</a:t>
            </a:r>
            <a:r>
              <a:rPr lang="it-IT" sz="1900" dirty="0" smtClean="0">
                <a:solidFill>
                  <a:schemeClr val="bg1"/>
                </a:solidFill>
              </a:rPr>
              <a:t>, </a:t>
            </a:r>
            <a:r>
              <a:rPr lang="it-IT" sz="1900" dirty="0">
                <a:solidFill>
                  <a:schemeClr val="bg1"/>
                </a:solidFill>
              </a:rPr>
              <a:t>Albena, Bulgaria &amp; online</a:t>
            </a:r>
            <a:r>
              <a:rPr lang="it-IT" sz="1900" dirty="0" smtClean="0">
                <a:solidFill>
                  <a:schemeClr val="bg1"/>
                </a:solidFill>
              </a:rPr>
              <a:t>)</a:t>
            </a:r>
            <a:endParaRPr lang="bg-BG" sz="19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en-US" sz="1900" dirty="0">
                <a:solidFill>
                  <a:schemeClr val="bg1"/>
                </a:solidFill>
              </a:rPr>
              <a:t>VIII National Conference with International Participation “Morphological Days”, June 10-12, 2022, Sofia, Bulgaria, </a:t>
            </a:r>
          </a:p>
          <a:p>
            <a:pPr marL="342900" indent="-3429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1900" dirty="0">
                <a:solidFill>
                  <a:schemeClr val="bg1"/>
                </a:solidFill>
              </a:rPr>
              <a:t>Второ национално лятно училище по природни продукти с приложение в медицината (27.06 - 02.07.2022, Варна</a:t>
            </a:r>
            <a:r>
              <a:rPr lang="bg-BG" sz="1900" dirty="0" smtClean="0">
                <a:solidFill>
                  <a:schemeClr val="bg1"/>
                </a:solidFill>
              </a:rPr>
              <a:t>)</a:t>
            </a:r>
            <a:endParaRPr lang="en-US" sz="19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50895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94" r="12315"/>
          <a:stretch/>
        </p:blipFill>
        <p:spPr>
          <a:xfrm>
            <a:off x="-1" y="-14623"/>
            <a:ext cx="9144001" cy="687262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7490298" y="6392946"/>
            <a:ext cx="16254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SARSIMM</a:t>
            </a:r>
            <a:endParaRPr lang="en-US" sz="2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88568" y="2044271"/>
            <a:ext cx="8147406" cy="2123658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bg-BG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Благодарим</a:t>
            </a:r>
          </a:p>
          <a:p>
            <a:pPr algn="ctr"/>
            <a:r>
              <a:rPr lang="bg-BG" sz="66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вниманието!</a:t>
            </a:r>
            <a:endParaRPr lang="en-US" sz="66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95520" y="5506779"/>
            <a:ext cx="3462948" cy="1226681"/>
            <a:chOff x="204380" y="5506779"/>
            <a:chExt cx="3462948" cy="1226681"/>
          </a:xfrm>
        </p:grpSpPr>
        <p:sp>
          <p:nvSpPr>
            <p:cNvPr id="8" name="TextBox 7"/>
            <p:cNvSpPr txBox="1"/>
            <p:nvPr/>
          </p:nvSpPr>
          <p:spPr>
            <a:xfrm>
              <a:off x="204380" y="6302573"/>
              <a:ext cx="3462948" cy="430887"/>
            </a:xfrm>
            <a:prstGeom prst="rect">
              <a:avLst/>
            </a:prstGeom>
            <a:noFill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>
                <a:spcAft>
                  <a:spcPts val="600"/>
                </a:spcAft>
              </a:pPr>
              <a:r>
                <a:rPr lang="bg-BG" sz="2200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Проект КП-06-ДК1/5/2021</a:t>
              </a:r>
            </a:p>
          </p:txBody>
        </p:sp>
        <p:pic>
          <p:nvPicPr>
            <p:cNvPr id="10" name="Picture 4" descr="Home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025" t="-5630"/>
            <a:stretch/>
          </p:blipFill>
          <p:spPr bwMode="auto">
            <a:xfrm>
              <a:off x="301656" y="5506779"/>
              <a:ext cx="2638133" cy="763587"/>
            </a:xfrm>
            <a:prstGeom prst="rect">
              <a:avLst/>
            </a:prstGeom>
            <a:solidFill>
              <a:schemeClr val="bg1"/>
            </a:solidFill>
            <a:effectLst>
              <a:outerShdw blurRad="50800" dist="76200" dir="2700000" algn="tl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1" name="Rectangle 10"/>
          <p:cNvSpPr/>
          <p:nvPr/>
        </p:nvSpPr>
        <p:spPr>
          <a:xfrm>
            <a:off x="488568" y="2382825"/>
            <a:ext cx="8147406" cy="1862048"/>
          </a:xfrm>
          <a:prstGeom prst="rect">
            <a:avLst/>
          </a:prstGeom>
          <a:noFill/>
          <a:ln w="28575"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1500" b="1" spc="50" dirty="0" smtClean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SARSIMM</a:t>
            </a:r>
            <a:endParaRPr lang="en-US" sz="11500" b="1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544332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3" presetClass="entr" presetSubtype="16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  <p:bldP spid="1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72546" y="1068956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38990" y="1135457"/>
            <a:ext cx="6362636" cy="4241756"/>
            <a:chOff x="2097021" y="1989951"/>
            <a:chExt cx="6084492" cy="4056327"/>
          </a:xfrm>
        </p:grpSpPr>
        <p:pic>
          <p:nvPicPr>
            <p:cNvPr id="8" name="Picture 2" descr="Pathogens | Free Full-Text | The Human Coronavirus Disease COVID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12543" r="10149" b="9366"/>
            <a:stretch/>
          </p:blipFill>
          <p:spPr bwMode="auto">
            <a:xfrm>
              <a:off x="2097021" y="1989951"/>
              <a:ext cx="6084492" cy="4056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097021" y="4018114"/>
              <a:ext cx="2496245" cy="2028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68472" y="3800479"/>
            <a:ext cx="4110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94172"/>
                </a:solidFill>
              </a:rPr>
              <a:t>Degree of homology to SARS-</a:t>
            </a:r>
            <a:r>
              <a:rPr lang="en-US" dirty="0" err="1" smtClean="0">
                <a:solidFill>
                  <a:srgbClr val="194172"/>
                </a:solidFill>
              </a:rPr>
              <a:t>CoV</a:t>
            </a:r>
            <a:r>
              <a:rPr lang="en-US" dirty="0" smtClean="0">
                <a:solidFill>
                  <a:srgbClr val="194172"/>
                </a:solidFill>
              </a:rPr>
              <a:t> proteins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ORF6: ~ 69%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NSp13: 99.83%</a:t>
            </a:r>
            <a:endParaRPr lang="en-US" dirty="0">
              <a:solidFill>
                <a:srgbClr val="19417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38990" y="1135457"/>
            <a:ext cx="6429080" cy="4241756"/>
          </a:xfrm>
          <a:prstGeom prst="rect">
            <a:avLst/>
          </a:prstGeom>
          <a:solidFill>
            <a:srgbClr val="0E3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40088" y="1432758"/>
            <a:ext cx="5848176" cy="36471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bg-BG" sz="2400" dirty="0" smtClean="0">
                <a:solidFill>
                  <a:schemeClr val="bg1"/>
                </a:solidFill>
              </a:rPr>
              <a:t>Ясното разбиране на пътищата и механизмите, по които вирусът </a:t>
            </a:r>
            <a:r>
              <a:rPr lang="en-US" sz="2400" dirty="0" smtClean="0">
                <a:solidFill>
                  <a:schemeClr val="bg1"/>
                </a:solidFill>
              </a:rPr>
              <a:t>SARS-CoV-2 </a:t>
            </a:r>
            <a:r>
              <a:rPr lang="bg-BG" sz="2400" dirty="0" smtClean="0">
                <a:solidFill>
                  <a:schemeClr val="bg1"/>
                </a:solidFill>
              </a:rPr>
              <a:t>превзема </a:t>
            </a:r>
            <a:r>
              <a:rPr lang="bg-BG" sz="2400" dirty="0" smtClean="0">
                <a:solidFill>
                  <a:schemeClr val="bg1"/>
                </a:solidFill>
              </a:rPr>
              <a:t>атакуваната клетка и деактивира имунната й защита е задължително за</a:t>
            </a:r>
            <a:r>
              <a:rPr lang="en-GB" sz="2400" dirty="0" smtClean="0">
                <a:solidFill>
                  <a:schemeClr val="bg1"/>
                </a:solidFill>
              </a:rPr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bg1"/>
                </a:solidFill>
              </a:rPr>
              <a:t>разработване на </a:t>
            </a:r>
            <a:r>
              <a:rPr lang="bg-BG" sz="2400" b="1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терапевтични стратегии</a:t>
            </a:r>
            <a:r>
              <a:rPr lang="bg-BG" sz="2400" dirty="0" smtClean="0">
                <a:solidFill>
                  <a:schemeClr val="bg1"/>
                </a:solidFill>
              </a:rPr>
              <a:t> срещу </a:t>
            </a:r>
            <a:r>
              <a:rPr lang="en-US" sz="2400" dirty="0" smtClean="0">
                <a:solidFill>
                  <a:schemeClr val="bg1"/>
                </a:solidFill>
              </a:rPr>
              <a:t>Covid-19</a:t>
            </a:r>
            <a:endParaRPr lang="en-GB" sz="2400" dirty="0" smtClean="0">
              <a:solidFill>
                <a:schemeClr val="bg1"/>
              </a:solidFill>
            </a:endParaRP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bg-BG" sz="2400" dirty="0" smtClean="0">
                <a:solidFill>
                  <a:schemeClr val="bg1"/>
                </a:solidFill>
              </a:rPr>
              <a:t>разработване на </a:t>
            </a:r>
            <a:r>
              <a:rPr lang="bg-BG" sz="2400" b="1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нови </a:t>
            </a:r>
            <a:r>
              <a:rPr lang="bg-BG" sz="2400" b="1" i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терапевтици</a:t>
            </a:r>
            <a:endParaRPr lang="en-GB" sz="2400" b="1" i="1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bg-BG" sz="2400" b="1" i="1" dirty="0" err="1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</a:t>
            </a:r>
            <a:r>
              <a:rPr lang="bg-BG" sz="2400" b="1" i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репозициониране</a:t>
            </a:r>
            <a:r>
              <a:rPr lang="bg-BG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400" dirty="0" smtClean="0">
                <a:solidFill>
                  <a:schemeClr val="bg1"/>
                </a:solidFill>
              </a:rPr>
              <a:t>на известни медикаменти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3109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Протеините на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SARS-CoV-2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8357" y="1518229"/>
            <a:ext cx="6419198" cy="4241756"/>
            <a:chOff x="2097021" y="1989951"/>
            <a:chExt cx="6138581" cy="4056327"/>
          </a:xfrm>
        </p:grpSpPr>
        <p:pic>
          <p:nvPicPr>
            <p:cNvPr id="8" name="Picture 2" descr="Pathogens | Free Full-Text | The Human Coronavirus Disease COVID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12543" r="10149" b="9366"/>
            <a:stretch/>
          </p:blipFill>
          <p:spPr bwMode="auto">
            <a:xfrm>
              <a:off x="2097021" y="1989951"/>
              <a:ext cx="6138581" cy="4056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097021" y="4018114"/>
              <a:ext cx="2496245" cy="2028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46806" y="4366754"/>
            <a:ext cx="4110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94172"/>
                </a:solidFill>
              </a:rPr>
              <a:t>Degree of homology to SARS-</a:t>
            </a:r>
            <a:r>
              <a:rPr lang="en-US" dirty="0" err="1" smtClean="0">
                <a:solidFill>
                  <a:srgbClr val="194172"/>
                </a:solidFill>
              </a:rPr>
              <a:t>CoV</a:t>
            </a:r>
            <a:r>
              <a:rPr lang="en-US" dirty="0" smtClean="0">
                <a:solidFill>
                  <a:srgbClr val="194172"/>
                </a:solidFill>
              </a:rPr>
              <a:t> proteins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ORF6: ~ 69%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NS</a:t>
            </a:r>
            <a:r>
              <a:rPr lang="en-US" dirty="0">
                <a:solidFill>
                  <a:srgbClr val="194172"/>
                </a:solidFill>
              </a:rPr>
              <a:t>P</a:t>
            </a:r>
            <a:r>
              <a:rPr lang="en-US" dirty="0" smtClean="0">
                <a:solidFill>
                  <a:srgbClr val="194172"/>
                </a:solidFill>
              </a:rPr>
              <a:t>13: 99.83%</a:t>
            </a:r>
            <a:endParaRPr lang="en-US" dirty="0">
              <a:solidFill>
                <a:srgbClr val="194172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286696">
            <a:off x="4061089" y="2776451"/>
            <a:ext cx="441813" cy="667459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 rot="265517">
            <a:off x="5938773" y="4760155"/>
            <a:ext cx="213121" cy="522485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19235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Основни задачи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8357" y="1518229"/>
            <a:ext cx="6362636" cy="4241756"/>
            <a:chOff x="2097021" y="1989951"/>
            <a:chExt cx="6084492" cy="4056327"/>
          </a:xfrm>
        </p:grpSpPr>
        <p:pic>
          <p:nvPicPr>
            <p:cNvPr id="8" name="Picture 2" descr="Pathogens | Free Full-Text | The Human Coronavirus Disease COVID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12543" r="10149" b="9366"/>
            <a:stretch/>
          </p:blipFill>
          <p:spPr bwMode="auto">
            <a:xfrm>
              <a:off x="2097021" y="1989951"/>
              <a:ext cx="6084492" cy="4056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097021" y="4018114"/>
              <a:ext cx="2496245" cy="2028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7839" y="4183251"/>
            <a:ext cx="4110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94172"/>
                </a:solidFill>
              </a:rPr>
              <a:t>Degree of homology to SARS-</a:t>
            </a:r>
            <a:r>
              <a:rPr lang="en-US" dirty="0" err="1" smtClean="0">
                <a:solidFill>
                  <a:srgbClr val="194172"/>
                </a:solidFill>
              </a:rPr>
              <a:t>CoV</a:t>
            </a:r>
            <a:r>
              <a:rPr lang="en-US" dirty="0" smtClean="0">
                <a:solidFill>
                  <a:srgbClr val="194172"/>
                </a:solidFill>
              </a:rPr>
              <a:t> proteins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ORF6: ~ 69%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NSp13: 99.83%</a:t>
            </a:r>
            <a:endParaRPr lang="en-US" dirty="0">
              <a:solidFill>
                <a:srgbClr val="19417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357" y="1518229"/>
            <a:ext cx="6429080" cy="4241756"/>
          </a:xfrm>
          <a:prstGeom prst="rect">
            <a:avLst/>
          </a:prstGeom>
          <a:solidFill>
            <a:srgbClr val="0E3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825748" y="1857551"/>
            <a:ext cx="5773015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solidFill>
                  <a:schemeClr val="bg1"/>
                </a:solidFill>
              </a:rPr>
              <a:t>Да се изследва механизма на действие на </a:t>
            </a:r>
            <a:r>
              <a:rPr lang="en-US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ORF6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bg-BG" sz="2200" dirty="0" smtClean="0">
                <a:solidFill>
                  <a:schemeClr val="bg1"/>
                </a:solidFill>
              </a:rPr>
              <a:t>и да се намери подходящ </a:t>
            </a:r>
            <a:r>
              <a:rPr lang="bg-BG" sz="2200" b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лиганд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, </a:t>
            </a:r>
            <a:r>
              <a:rPr lang="bg-BG" sz="2200" dirty="0" smtClean="0">
                <a:solidFill>
                  <a:schemeClr val="bg1"/>
                </a:solidFill>
              </a:rPr>
              <a:t>който </a:t>
            </a:r>
            <a:r>
              <a:rPr lang="bg-BG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блокира биологичната му активност</a:t>
            </a:r>
          </a:p>
          <a:p>
            <a:pPr marL="342900" indent="-342900">
              <a:spcAft>
                <a:spcPts val="18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solidFill>
                  <a:schemeClr val="bg1"/>
                </a:solidFill>
              </a:rPr>
              <a:t>Да се изследва механизма на прекъсване на </a:t>
            </a:r>
            <a:r>
              <a:rPr lang="bg-BG" sz="2200" dirty="0" err="1" smtClean="0">
                <a:solidFill>
                  <a:schemeClr val="bg1"/>
                </a:solidFill>
              </a:rPr>
              <a:t>интерфероновите</a:t>
            </a:r>
            <a:r>
              <a:rPr lang="bg-BG" sz="2200" dirty="0" smtClean="0">
                <a:solidFill>
                  <a:schemeClr val="bg1"/>
                </a:solidFill>
              </a:rPr>
              <a:t> пътища от </a:t>
            </a:r>
            <a:r>
              <a:rPr lang="en-US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NSP13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bg-BG" sz="2200" dirty="0" smtClean="0">
                <a:solidFill>
                  <a:schemeClr val="bg1"/>
                </a:solidFill>
              </a:rPr>
              <a:t>и да се намери подходящ </a:t>
            </a:r>
            <a:r>
              <a:rPr lang="bg-BG" sz="2200" b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инхибитор</a:t>
            </a:r>
            <a:r>
              <a:rPr lang="bg-BG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на неговото действие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solidFill>
                  <a:schemeClr val="bg1"/>
                </a:solidFill>
              </a:rPr>
              <a:t>Да се намери механизъм за </a:t>
            </a:r>
            <a:r>
              <a:rPr lang="bg-BG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потискане</a:t>
            </a:r>
            <a:r>
              <a:rPr lang="bg-BG" sz="2200" dirty="0" smtClean="0">
                <a:solidFill>
                  <a:schemeClr val="bg1"/>
                </a:solidFill>
              </a:rPr>
              <a:t> на развитието на </a:t>
            </a:r>
            <a:r>
              <a:rPr lang="bg-BG" sz="2200" b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цитокиновата</a:t>
            </a:r>
            <a:r>
              <a:rPr lang="bg-BG" sz="2200" b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буря</a:t>
            </a:r>
            <a:endParaRPr lang="en-US" sz="2200" b="1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16177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Стратегия</a:t>
            </a:r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528357" y="1518229"/>
            <a:ext cx="6362636" cy="4241756"/>
            <a:chOff x="2097021" y="1989951"/>
            <a:chExt cx="6084492" cy="4056327"/>
          </a:xfrm>
        </p:grpSpPr>
        <p:pic>
          <p:nvPicPr>
            <p:cNvPr id="8" name="Picture 2" descr="Pathogens | Free Full-Text | The Human Coronavirus Disease COVID ...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807" t="12543" r="10149" b="9366"/>
            <a:stretch/>
          </p:blipFill>
          <p:spPr bwMode="auto">
            <a:xfrm>
              <a:off x="2097021" y="1989951"/>
              <a:ext cx="6084492" cy="405632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Rectangle 8"/>
            <p:cNvSpPr/>
            <p:nvPr/>
          </p:nvSpPr>
          <p:spPr>
            <a:xfrm>
              <a:off x="2097021" y="4018114"/>
              <a:ext cx="2496245" cy="20281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857839" y="4183251"/>
            <a:ext cx="411008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194172"/>
                </a:solidFill>
              </a:rPr>
              <a:t>Degree of homology to SARS-</a:t>
            </a:r>
            <a:r>
              <a:rPr lang="en-US" dirty="0" err="1" smtClean="0">
                <a:solidFill>
                  <a:srgbClr val="194172"/>
                </a:solidFill>
              </a:rPr>
              <a:t>CoV</a:t>
            </a:r>
            <a:r>
              <a:rPr lang="en-US" dirty="0" smtClean="0">
                <a:solidFill>
                  <a:srgbClr val="194172"/>
                </a:solidFill>
              </a:rPr>
              <a:t> proteins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ORF6: ~ 69%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US" dirty="0" smtClean="0">
                <a:solidFill>
                  <a:srgbClr val="194172"/>
                </a:solidFill>
              </a:rPr>
              <a:t>NSp13: 99.83%</a:t>
            </a:r>
            <a:endParaRPr lang="en-US" dirty="0">
              <a:solidFill>
                <a:srgbClr val="194172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28357" y="1518229"/>
            <a:ext cx="6429080" cy="4241756"/>
          </a:xfrm>
          <a:prstGeom prst="rect">
            <a:avLst/>
          </a:prstGeom>
          <a:solidFill>
            <a:srgbClr val="0E335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730665" y="1669336"/>
            <a:ext cx="6023551" cy="393954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Компютърен модел </a:t>
            </a:r>
            <a:r>
              <a:rPr lang="bg-BG" sz="2200" dirty="0" smtClean="0">
                <a:solidFill>
                  <a:schemeClr val="bg1"/>
                </a:solidFill>
              </a:rPr>
              <a:t>на изследвания протеин и неговите взаимодействия с протеини на клетката домакин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Изследване на механизма на свързване </a:t>
            </a:r>
            <a:r>
              <a:rPr lang="bg-BG" sz="2200" dirty="0" smtClean="0">
                <a:solidFill>
                  <a:schemeClr val="bg1"/>
                </a:solidFill>
              </a:rPr>
              <a:t>на протеините и определяне на активните центрове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en-US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In</a:t>
            </a:r>
            <a:r>
              <a:rPr lang="bg-BG" sz="22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</a:t>
            </a:r>
            <a:r>
              <a:rPr lang="en-US" sz="2200" i="1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silico</a:t>
            </a:r>
            <a:r>
              <a:rPr lang="en-US" sz="2200" dirty="0" smtClean="0">
                <a:solidFill>
                  <a:schemeClr val="bg1"/>
                </a:solidFill>
              </a:rPr>
              <a:t> </a:t>
            </a:r>
            <a:r>
              <a:rPr lang="bg-BG" sz="2200" dirty="0" smtClean="0">
                <a:solidFill>
                  <a:schemeClr val="bg1"/>
                </a:solidFill>
              </a:rPr>
              <a:t>подбор на 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потенциални </a:t>
            </a:r>
            <a:r>
              <a:rPr lang="bg-BG" sz="22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лиганди</a:t>
            </a: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</a:t>
            </a:r>
            <a:r>
              <a:rPr lang="bg-BG" sz="2200" dirty="0" smtClean="0">
                <a:solidFill>
                  <a:schemeClr val="bg1"/>
                </a:solidFill>
              </a:rPr>
              <a:t>блокиращи тези центрове</a:t>
            </a: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2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Експериментално изследване </a:t>
            </a:r>
            <a:r>
              <a:rPr lang="bg-BG" sz="2200" dirty="0" smtClean="0">
                <a:solidFill>
                  <a:schemeClr val="bg1"/>
                </a:solidFill>
              </a:rPr>
              <a:t>на активността на селектираните кандидати </a:t>
            </a:r>
            <a:endParaRPr lang="en-US" sz="22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04163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717323" y="6436530"/>
            <a:ext cx="2426677" cy="418712"/>
          </a:xfrm>
        </p:spPr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Аксесорният</a:t>
            </a: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протеин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28357" y="1518229"/>
            <a:ext cx="6428624" cy="4241756"/>
          </a:xfrm>
          <a:prstGeom prst="rect">
            <a:avLst/>
          </a:prstGeom>
          <a:solidFill>
            <a:srgbClr val="0E3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9372" y="1826258"/>
            <a:ext cx="5886137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solidFill>
                  <a:schemeClr val="bg1"/>
                </a:solidFill>
              </a:rPr>
              <a:t>Подпомага вирусната репликация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solidFill>
                  <a:schemeClr val="bg1"/>
                </a:solidFill>
              </a:rPr>
              <a:t>Играе важна роля в </a:t>
            </a:r>
            <a:r>
              <a:rPr lang="bg-BG" sz="2400" dirty="0" err="1" smtClean="0">
                <a:solidFill>
                  <a:schemeClr val="bg1"/>
                </a:solidFill>
              </a:rPr>
              <a:t>патогенезата</a:t>
            </a:r>
            <a:r>
              <a:rPr lang="bg-BG" sz="2400" dirty="0" smtClean="0">
                <a:solidFill>
                  <a:schemeClr val="bg1"/>
                </a:solidFill>
              </a:rPr>
              <a:t> на </a:t>
            </a:r>
            <a:r>
              <a:rPr lang="en-US" sz="2400" dirty="0" smtClean="0">
                <a:solidFill>
                  <a:schemeClr val="bg1"/>
                </a:solidFill>
              </a:rPr>
              <a:t>Covid-19</a:t>
            </a:r>
            <a:endParaRPr lang="bg-BG" sz="2400" dirty="0" smtClean="0">
              <a:solidFill>
                <a:schemeClr val="bg1"/>
              </a:solidFill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>
                <a:solidFill>
                  <a:schemeClr val="bg1"/>
                </a:solidFill>
              </a:rPr>
              <a:t>Антагонист на </a:t>
            </a:r>
            <a:r>
              <a:rPr lang="en-US" sz="2400" dirty="0" smtClean="0">
                <a:solidFill>
                  <a:schemeClr val="bg1"/>
                </a:solidFill>
              </a:rPr>
              <a:t>IFN </a:t>
            </a:r>
            <a:r>
              <a:rPr lang="bg-BG" sz="2400" dirty="0" smtClean="0">
                <a:solidFill>
                  <a:schemeClr val="bg1"/>
                </a:solidFill>
              </a:rPr>
              <a:t>сигнализацията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solidFill>
                  <a:schemeClr val="bg1"/>
                </a:solidFill>
              </a:rPr>
              <a:t>Локализиран главно в ЕР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Неизвестна 3</a:t>
            </a:r>
            <a:r>
              <a:rPr lang="en-US" sz="24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 </a:t>
            </a:r>
            <a:r>
              <a:rPr lang="bg-BG" sz="24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структура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i="1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Най-токсичният</a:t>
            </a:r>
            <a:r>
              <a:rPr lang="bg-BG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400" dirty="0" smtClean="0">
                <a:solidFill>
                  <a:schemeClr val="bg1"/>
                </a:solidFill>
              </a:rPr>
              <a:t>протеин</a:t>
            </a:r>
            <a:r>
              <a:rPr lang="bg-BG" sz="24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bg-BG" sz="2400" dirty="0" smtClean="0">
                <a:solidFill>
                  <a:schemeClr val="bg1"/>
                </a:solidFill>
              </a:rPr>
              <a:t>на </a:t>
            </a:r>
            <a:r>
              <a:rPr lang="en-US" sz="2400" dirty="0" smtClean="0">
                <a:solidFill>
                  <a:schemeClr val="bg1"/>
                </a:solidFill>
              </a:rPr>
              <a:t>SARS-CoV-2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35273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61913" y="1451728"/>
            <a:ext cx="6561056" cy="4392891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7" name="Rectangle 6"/>
          <p:cNvSpPr/>
          <p:nvPr/>
        </p:nvSpPr>
        <p:spPr>
          <a:xfrm>
            <a:off x="528356" y="1518229"/>
            <a:ext cx="6419199" cy="4241756"/>
          </a:xfrm>
          <a:prstGeom prst="rect">
            <a:avLst/>
          </a:prstGeom>
          <a:solidFill>
            <a:srgbClr val="0E335A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94886" y="1895508"/>
            <a:ext cx="5886137" cy="3308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solidFill>
                  <a:schemeClr val="bg1"/>
                </a:solidFill>
              </a:rPr>
              <a:t>Свързва се с комплекса </a:t>
            </a:r>
            <a:r>
              <a:rPr lang="en-US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Rae1/Nup98</a:t>
            </a:r>
          </a:p>
          <a:p>
            <a:pPr marL="342900" indent="-342900" algn="just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Блокира транспорта на </a:t>
            </a:r>
            <a:r>
              <a:rPr lang="en-US" sz="2400" dirty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m</a:t>
            </a:r>
            <a:r>
              <a:rPr lang="en-US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RNA</a:t>
            </a: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</a:t>
            </a:r>
            <a:r>
              <a:rPr lang="bg-BG" sz="2400" dirty="0" smtClean="0">
                <a:solidFill>
                  <a:schemeClr val="bg1"/>
                </a:solidFill>
              </a:rPr>
              <a:t>от ядрото в цитоплазмата</a:t>
            </a:r>
            <a:endParaRPr lang="en-US" sz="2400" dirty="0" smtClean="0">
              <a:solidFill>
                <a:schemeClr val="bg1"/>
              </a:solidFill>
            </a:endParaRPr>
          </a:p>
          <a:p>
            <a:pPr marL="342900" indent="-342900">
              <a:spcAft>
                <a:spcPts val="1200"/>
              </a:spcAft>
              <a:buFont typeface="Wingdings" panose="05000000000000000000" pitchFamily="2" charset="2"/>
              <a:buChar char="v"/>
            </a:pP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Блокира </a:t>
            </a:r>
            <a:r>
              <a:rPr lang="bg-BG" sz="24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интерфероновите</a:t>
            </a: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</a:rPr>
              <a:t> пътища</a:t>
            </a:r>
          </a:p>
          <a:p>
            <a:pPr>
              <a:spcAft>
                <a:spcPts val="1200"/>
              </a:spcAft>
            </a:pPr>
            <a:endParaRPr lang="bg-BG" dirty="0" smtClean="0">
              <a:ln>
                <a:solidFill>
                  <a:srgbClr val="A3F1FF"/>
                </a:solidFill>
              </a:ln>
              <a:solidFill>
                <a:schemeClr val="bg1"/>
              </a:solidFill>
            </a:endParaRPr>
          </a:p>
          <a:p>
            <a:pPr algn="ctr"/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Блокира се </a:t>
            </a:r>
          </a:p>
          <a:p>
            <a:pPr algn="ctr">
              <a:spcAft>
                <a:spcPts val="1200"/>
              </a:spcAft>
            </a:pPr>
            <a:r>
              <a:rPr lang="bg-BG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имунния отговор на клетката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3978" y="594992"/>
            <a:ext cx="71205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Аксесорният</a:t>
            </a:r>
            <a:r>
              <a:rPr lang="bg-BG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протеин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674171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20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4647415" y="2384980"/>
            <a:ext cx="2205872" cy="2047038"/>
          </a:xfrm>
          <a:prstGeom prst="rect">
            <a:avLst/>
          </a:prstGeom>
          <a:solidFill>
            <a:srgbClr val="A3F1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ctr"/>
            <a:r>
              <a:rPr lang="en-US" smtClean="0"/>
              <a:t>Деблокиране на вродения имунен отговор в заразени от SARS-CoV-2 клетки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ru-RU" smtClean="0"/>
              <a:t>Публично представяне                        5 юли 2022 г., зала "М. Дринов“ - БАН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ctr"/>
            <a:r>
              <a:rPr lang="bg-BG" smtClean="0"/>
              <a:t>КП-06-ДК1/5/2021</a:t>
            </a:r>
            <a:endParaRPr lang="en-US" smtClean="0"/>
          </a:p>
          <a:p>
            <a:pPr algn="ctr"/>
            <a:r>
              <a:rPr lang="en-US" smtClean="0"/>
              <a:t>SARSIMM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135253" y="6147410"/>
            <a:ext cx="5106023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dirty="0">
                <a:solidFill>
                  <a:srgbClr val="59C6E7"/>
                </a:solidFill>
              </a:rPr>
              <a:t>https://parallel.bas.bg/~nevena/covid-project-web/index.html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13978" y="594992"/>
            <a:ext cx="7120548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bg-BG" sz="3600" b="1" dirty="0" err="1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Инхибиране</a:t>
            </a:r>
            <a:r>
              <a:rPr lang="bg-BG" sz="3600" b="1" dirty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 на </a:t>
            </a:r>
            <a:r>
              <a:rPr lang="en-US" sz="3600" b="1" dirty="0" smtClean="0">
                <a:solidFill>
                  <a:schemeClr val="bg1"/>
                </a:solidFill>
                <a:latin typeface="Garamond" panose="02020404030301010803" pitchFamily="18" charset="0"/>
                <a:ea typeface="SimSun" panose="02010600030101010101" pitchFamily="2" charset="-122"/>
                <a:cs typeface="Times New Roman" panose="02020603050405020304" pitchFamily="18" charset="0"/>
              </a:rPr>
              <a:t>ORF6</a:t>
            </a:r>
            <a:endParaRPr lang="bg-BG" sz="3600" b="1" dirty="0" smtClean="0">
              <a:solidFill>
                <a:schemeClr val="bg1"/>
              </a:solidFill>
              <a:latin typeface="Garamond" panose="02020404030301010803" pitchFamily="18" charset="0"/>
              <a:ea typeface="SimSun" panose="02010600030101010101" pitchFamily="2" charset="-122"/>
              <a:cs typeface="Times New Roman" panose="02020603050405020304" pitchFamily="18" charset="0"/>
            </a:endParaRP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Изграждане на 3</a:t>
            </a:r>
            <a:r>
              <a:rPr lang="en-US" sz="2200" dirty="0" smtClean="0">
                <a:solidFill>
                  <a:schemeClr val="bg1"/>
                </a:solidFill>
              </a:rPr>
              <a:t>D </a:t>
            </a:r>
            <a:r>
              <a:rPr lang="bg-BG" sz="2200" dirty="0" smtClean="0">
                <a:solidFill>
                  <a:schemeClr val="bg1"/>
                </a:solidFill>
              </a:rPr>
              <a:t>модел</a:t>
            </a:r>
          </a:p>
          <a:p>
            <a:pPr marL="571500" indent="-571500"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bg-BG" sz="2200" dirty="0" smtClean="0">
                <a:solidFill>
                  <a:schemeClr val="bg1"/>
                </a:solidFill>
              </a:rPr>
              <a:t>Взаимодействие на </a:t>
            </a:r>
            <a:r>
              <a:rPr lang="en-US" sz="2200" dirty="0" smtClean="0">
                <a:solidFill>
                  <a:schemeClr val="bg1"/>
                </a:solidFill>
              </a:rPr>
              <a:t>ORF6 </a:t>
            </a:r>
            <a:r>
              <a:rPr lang="bg-BG" sz="2200" dirty="0" smtClean="0">
                <a:solidFill>
                  <a:schemeClr val="bg1"/>
                </a:solidFill>
              </a:rPr>
              <a:t>с моделна мембрана</a:t>
            </a:r>
            <a:endParaRPr lang="en-US" sz="2200" dirty="0">
              <a:solidFill>
                <a:schemeClr val="bg1"/>
              </a:solidFill>
            </a:endParaRPr>
          </a:p>
        </p:txBody>
      </p:sp>
      <p:pic>
        <p:nvPicPr>
          <p:cNvPr id="7" name="ezgif.com-gif-maker-orf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9748" y="2819230"/>
            <a:ext cx="3184504" cy="2971651"/>
          </a:xfrm>
          <a:prstGeom prst="rect">
            <a:avLst/>
          </a:prstGeom>
          <a:ln w="63500" cap="sq">
            <a:solidFill>
              <a:srgbClr val="FFFFFF"/>
            </a:solidFill>
            <a:prstDash val="solid"/>
            <a:miter lim="800000"/>
          </a:ln>
          <a:effectLst/>
          <a:scene3d>
            <a:camera prst="orthographicFront"/>
            <a:lightRig rig="soft" dir="t"/>
          </a:scene3d>
          <a:sp3d contourW="6350">
            <a:contourClr>
              <a:srgbClr val="000000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4311507" y="4810734"/>
            <a:ext cx="2851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С-краят (</a:t>
            </a:r>
            <a:r>
              <a:rPr lang="bg-BG" sz="2400" dirty="0" err="1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ак</a:t>
            </a:r>
            <a:r>
              <a:rPr lang="bg-BG" sz="2400" dirty="0" smtClean="0">
                <a:ln>
                  <a:solidFill>
                    <a:srgbClr val="A3F1FF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52-61) като целева област</a:t>
            </a:r>
            <a:endParaRPr lang="en-US" sz="2400" dirty="0">
              <a:ln>
                <a:solidFill>
                  <a:srgbClr val="A3F1FF"/>
                </a:solidFill>
              </a:ln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695" y="2422003"/>
            <a:ext cx="2158737" cy="1991879"/>
          </a:xfrm>
          <a:prstGeom prst="rect">
            <a:avLst/>
          </a:prstGeom>
          <a:ln>
            <a:noFill/>
          </a:ln>
          <a:effectLst>
            <a:softEdge rad="50800"/>
          </a:effectLst>
        </p:spPr>
      </p:pic>
    </p:spTree>
    <p:extLst>
      <p:ext uri="{BB962C8B-B14F-4D97-AF65-F5344CB8AC3E}">
        <p14:creationId xmlns:p14="http://schemas.microsoft.com/office/powerpoint/2010/main" val="64226791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42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13370</TotalTime>
  <Words>2043</Words>
  <Application>Microsoft Office PowerPoint</Application>
  <PresentationFormat>On-screen Show (4:3)</PresentationFormat>
  <Paragraphs>291</Paragraphs>
  <Slides>26</Slides>
  <Notes>2</Notes>
  <HiddenSlides>0</HiddenSlides>
  <MMClips>7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0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SimSun</vt:lpstr>
      <vt:lpstr>Arial</vt:lpstr>
      <vt:lpstr>Arial Narrow</vt:lpstr>
      <vt:lpstr>Calibri</vt:lpstr>
      <vt:lpstr>Calibri Light</vt:lpstr>
      <vt:lpstr>Courier New</vt:lpstr>
      <vt:lpstr>Garamond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Nevena Ilieva</dc:creator>
  <cp:lastModifiedBy>Nevena Ilieva</cp:lastModifiedBy>
  <cp:revision>708</cp:revision>
  <cp:lastPrinted>2018-04-11T17:01:02Z</cp:lastPrinted>
  <dcterms:created xsi:type="dcterms:W3CDTF">2014-09-22T21:57:52Z</dcterms:created>
  <dcterms:modified xsi:type="dcterms:W3CDTF">2022-07-04T22:41:29Z</dcterms:modified>
</cp:coreProperties>
</file>